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30"/>
  </p:notesMasterIdLst>
  <p:handoutMasterIdLst>
    <p:handoutMasterId r:id="rId31"/>
  </p:handoutMasterIdLst>
  <p:sldIdLst>
    <p:sldId id="256" r:id="rId5"/>
    <p:sldId id="257" r:id="rId6"/>
    <p:sldId id="258" r:id="rId7"/>
    <p:sldId id="262" r:id="rId8"/>
    <p:sldId id="260" r:id="rId9"/>
    <p:sldId id="302" r:id="rId10"/>
    <p:sldId id="301" r:id="rId11"/>
    <p:sldId id="312" r:id="rId12"/>
    <p:sldId id="313" r:id="rId13"/>
    <p:sldId id="306" r:id="rId14"/>
    <p:sldId id="314" r:id="rId15"/>
    <p:sldId id="315" r:id="rId16"/>
    <p:sldId id="316" r:id="rId17"/>
    <p:sldId id="317" r:id="rId18"/>
    <p:sldId id="318" r:id="rId19"/>
    <p:sldId id="304" r:id="rId20"/>
    <p:sldId id="307" r:id="rId21"/>
    <p:sldId id="308" r:id="rId22"/>
    <p:sldId id="309" r:id="rId23"/>
    <p:sldId id="310" r:id="rId24"/>
    <p:sldId id="319" r:id="rId25"/>
    <p:sldId id="297" r:id="rId26"/>
    <p:sldId id="267" r:id="rId27"/>
    <p:sldId id="299" r:id="rId28"/>
    <p:sldId id="268" r:id="rId29"/>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F04FD4-6B5F-4842-90A7-7D36223B4CB2}" v="53" dt="2023-07-04T12:48:17.968"/>
    <p1510:client id="{DCCB598E-A953-484C-85B5-DBEA1A2F401A}" v="26" dt="2023-07-03T17:01:58.8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5865"/>
  </p:normalViewPr>
  <p:slideViewPr>
    <p:cSldViewPr snapToGrid="0">
      <p:cViewPr varScale="1">
        <p:scale>
          <a:sx n="146" d="100"/>
          <a:sy n="146" d="100"/>
        </p:scale>
        <p:origin x="1104" y="17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14C67D-B906-455D-BA57-3AC7BDDD5A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D332E0C-8512-4414-B261-B516F8BA77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275B80D-FABD-4FC7-8A89-6B424C925E22}" type="datetime1">
              <a:rPr lang="en-GB" smtClean="0"/>
              <a:t>04/07/2023</a:t>
            </a:fld>
            <a:endParaRPr lang="en-GB"/>
          </a:p>
        </p:txBody>
      </p:sp>
      <p:sp>
        <p:nvSpPr>
          <p:cNvPr id="4" name="Footer Placeholder 3">
            <a:extLst>
              <a:ext uri="{FF2B5EF4-FFF2-40B4-BE49-F238E27FC236}">
                <a16:creationId xmlns:a16="http://schemas.microsoft.com/office/drawing/2014/main" id="{9286510F-EAB7-49FF-882B-FACF21CCB6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4B226CFF-3858-4E44-8689-2174855E04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9FA676-98A1-4ED8-86AE-3FF061B14C58}" type="slidenum">
              <a:rPr lang="en-GB" smtClean="0"/>
              <a:t>‹#›</a:t>
            </a:fld>
            <a:endParaRPr lang="en-GB"/>
          </a:p>
        </p:txBody>
      </p:sp>
    </p:spTree>
    <p:extLst>
      <p:ext uri="{BB962C8B-B14F-4D97-AF65-F5344CB8AC3E}">
        <p14:creationId xmlns:p14="http://schemas.microsoft.com/office/powerpoint/2010/main" val="19438620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CF671F2-2E7C-46ED-BAF7-C6A1BAC40ED2}" type="datetime1">
              <a:rPr lang="en-GB" noProof="0" smtClean="0"/>
              <a:t>04/07/2023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B8B270D-091D-4ED2-8C85-0898DD7D9F21}" type="slidenum">
              <a:rPr lang="en-GB" noProof="0" smtClean="0"/>
              <a:t>‹#›</a:t>
            </a:fld>
            <a:endParaRPr lang="en-GB" noProof="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B8B270D-091D-4ED2-8C85-0898DD7D9F21}" type="slidenum">
              <a:rPr lang="en-GB" smtClean="0"/>
              <a:t>1</a:t>
            </a:fld>
            <a:endParaRPr lang="en-GB"/>
          </a:p>
        </p:txBody>
      </p:sp>
    </p:spTree>
    <p:extLst>
      <p:ext uri="{BB962C8B-B14F-4D97-AF65-F5344CB8AC3E}">
        <p14:creationId xmlns:p14="http://schemas.microsoft.com/office/powerpoint/2010/main" val="2490102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10</a:t>
            </a:fld>
            <a:endParaRPr lang="en-GB"/>
          </a:p>
        </p:txBody>
      </p:sp>
    </p:spTree>
    <p:extLst>
      <p:ext uri="{BB962C8B-B14F-4D97-AF65-F5344CB8AC3E}">
        <p14:creationId xmlns:p14="http://schemas.microsoft.com/office/powerpoint/2010/main" val="42206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11</a:t>
            </a:fld>
            <a:endParaRPr lang="en-GB"/>
          </a:p>
        </p:txBody>
      </p:sp>
    </p:spTree>
    <p:extLst>
      <p:ext uri="{BB962C8B-B14F-4D97-AF65-F5344CB8AC3E}">
        <p14:creationId xmlns:p14="http://schemas.microsoft.com/office/powerpoint/2010/main" val="2895220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12</a:t>
            </a:fld>
            <a:endParaRPr lang="en-GB"/>
          </a:p>
        </p:txBody>
      </p:sp>
    </p:spTree>
    <p:extLst>
      <p:ext uri="{BB962C8B-B14F-4D97-AF65-F5344CB8AC3E}">
        <p14:creationId xmlns:p14="http://schemas.microsoft.com/office/powerpoint/2010/main" val="1860240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13</a:t>
            </a:fld>
            <a:endParaRPr lang="en-GB"/>
          </a:p>
        </p:txBody>
      </p:sp>
    </p:spTree>
    <p:extLst>
      <p:ext uri="{BB962C8B-B14F-4D97-AF65-F5344CB8AC3E}">
        <p14:creationId xmlns:p14="http://schemas.microsoft.com/office/powerpoint/2010/main" val="2471761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14</a:t>
            </a:fld>
            <a:endParaRPr lang="en-GB"/>
          </a:p>
        </p:txBody>
      </p:sp>
    </p:spTree>
    <p:extLst>
      <p:ext uri="{BB962C8B-B14F-4D97-AF65-F5344CB8AC3E}">
        <p14:creationId xmlns:p14="http://schemas.microsoft.com/office/powerpoint/2010/main" val="2592155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15</a:t>
            </a:fld>
            <a:endParaRPr lang="en-GB"/>
          </a:p>
        </p:txBody>
      </p:sp>
    </p:spTree>
    <p:extLst>
      <p:ext uri="{BB962C8B-B14F-4D97-AF65-F5344CB8AC3E}">
        <p14:creationId xmlns:p14="http://schemas.microsoft.com/office/powerpoint/2010/main" val="3840444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16</a:t>
            </a:fld>
            <a:endParaRPr lang="en-GB"/>
          </a:p>
        </p:txBody>
      </p:sp>
    </p:spTree>
    <p:extLst>
      <p:ext uri="{BB962C8B-B14F-4D97-AF65-F5344CB8AC3E}">
        <p14:creationId xmlns:p14="http://schemas.microsoft.com/office/powerpoint/2010/main" val="3563267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17</a:t>
            </a:fld>
            <a:endParaRPr lang="en-GB"/>
          </a:p>
        </p:txBody>
      </p:sp>
    </p:spTree>
    <p:extLst>
      <p:ext uri="{BB962C8B-B14F-4D97-AF65-F5344CB8AC3E}">
        <p14:creationId xmlns:p14="http://schemas.microsoft.com/office/powerpoint/2010/main" val="180992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18</a:t>
            </a:fld>
            <a:endParaRPr lang="en-GB"/>
          </a:p>
        </p:txBody>
      </p:sp>
    </p:spTree>
    <p:extLst>
      <p:ext uri="{BB962C8B-B14F-4D97-AF65-F5344CB8AC3E}">
        <p14:creationId xmlns:p14="http://schemas.microsoft.com/office/powerpoint/2010/main" val="1861068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19</a:t>
            </a:fld>
            <a:endParaRPr lang="en-GB"/>
          </a:p>
        </p:txBody>
      </p:sp>
    </p:spTree>
    <p:extLst>
      <p:ext uri="{BB962C8B-B14F-4D97-AF65-F5344CB8AC3E}">
        <p14:creationId xmlns:p14="http://schemas.microsoft.com/office/powerpoint/2010/main" val="1056786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2</a:t>
            </a:fld>
            <a:endParaRPr lang="en-GB"/>
          </a:p>
        </p:txBody>
      </p:sp>
    </p:spTree>
    <p:extLst>
      <p:ext uri="{BB962C8B-B14F-4D97-AF65-F5344CB8AC3E}">
        <p14:creationId xmlns:p14="http://schemas.microsoft.com/office/powerpoint/2010/main" val="2817275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20</a:t>
            </a:fld>
            <a:endParaRPr lang="en-GB"/>
          </a:p>
        </p:txBody>
      </p:sp>
    </p:spTree>
    <p:extLst>
      <p:ext uri="{BB962C8B-B14F-4D97-AF65-F5344CB8AC3E}">
        <p14:creationId xmlns:p14="http://schemas.microsoft.com/office/powerpoint/2010/main" val="784399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21</a:t>
            </a:fld>
            <a:endParaRPr lang="en-GB"/>
          </a:p>
        </p:txBody>
      </p:sp>
    </p:spTree>
    <p:extLst>
      <p:ext uri="{BB962C8B-B14F-4D97-AF65-F5344CB8AC3E}">
        <p14:creationId xmlns:p14="http://schemas.microsoft.com/office/powerpoint/2010/main" val="2482766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rtlCol="0"/>
          <a:lstStyle/>
          <a:p>
            <a:pPr rtl="0"/>
            <a:fld id="{C712FDEA-03A1-4F6D-A72C-F016AC56B49F}" type="slidenum">
              <a:rPr lang="en-GB" smtClean="0"/>
              <a:t>22</a:t>
            </a:fld>
            <a:endParaRPr lang="en-GB"/>
          </a:p>
        </p:txBody>
      </p:sp>
    </p:spTree>
    <p:extLst>
      <p:ext uri="{BB962C8B-B14F-4D97-AF65-F5344CB8AC3E}">
        <p14:creationId xmlns:p14="http://schemas.microsoft.com/office/powerpoint/2010/main" val="402313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23</a:t>
            </a:fld>
            <a:endParaRPr lang="en-GB"/>
          </a:p>
        </p:txBody>
      </p:sp>
    </p:spTree>
    <p:extLst>
      <p:ext uri="{BB962C8B-B14F-4D97-AF65-F5344CB8AC3E}">
        <p14:creationId xmlns:p14="http://schemas.microsoft.com/office/powerpoint/2010/main" val="2453711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rtlCol="0"/>
          <a:lstStyle/>
          <a:p>
            <a:pPr rtl="0"/>
            <a:fld id="{C712FDEA-03A1-4F6D-A72C-F016AC56B49F}" type="slidenum">
              <a:rPr lang="en-GB" smtClean="0"/>
              <a:t>24</a:t>
            </a:fld>
            <a:endParaRPr lang="en-GB"/>
          </a:p>
        </p:txBody>
      </p:sp>
    </p:spTree>
    <p:extLst>
      <p:ext uri="{BB962C8B-B14F-4D97-AF65-F5344CB8AC3E}">
        <p14:creationId xmlns:p14="http://schemas.microsoft.com/office/powerpoint/2010/main" val="1198406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25</a:t>
            </a:fld>
            <a:endParaRPr lang="en-GB"/>
          </a:p>
        </p:txBody>
      </p:sp>
    </p:spTree>
    <p:extLst>
      <p:ext uri="{BB962C8B-B14F-4D97-AF65-F5344CB8AC3E}">
        <p14:creationId xmlns:p14="http://schemas.microsoft.com/office/powerpoint/2010/main" val="4195683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3</a:t>
            </a:fld>
            <a:endParaRPr lang="en-GB"/>
          </a:p>
        </p:txBody>
      </p:sp>
    </p:spTree>
    <p:extLst>
      <p:ext uri="{BB962C8B-B14F-4D97-AF65-F5344CB8AC3E}">
        <p14:creationId xmlns:p14="http://schemas.microsoft.com/office/powerpoint/2010/main" val="3889010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C712FDEA-03A1-4F6D-A72C-F016AC56B49F}" type="slidenum">
              <a:rPr lang="en-GB" smtClean="0"/>
              <a:t>4</a:t>
            </a:fld>
            <a:endParaRPr lang="en-GB"/>
          </a:p>
        </p:txBody>
      </p:sp>
    </p:spTree>
    <p:extLst>
      <p:ext uri="{BB962C8B-B14F-4D97-AF65-F5344CB8AC3E}">
        <p14:creationId xmlns:p14="http://schemas.microsoft.com/office/powerpoint/2010/main" val="163292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5</a:t>
            </a:fld>
            <a:endParaRPr lang="en-GB"/>
          </a:p>
        </p:txBody>
      </p:sp>
    </p:spTree>
    <p:extLst>
      <p:ext uri="{BB962C8B-B14F-4D97-AF65-F5344CB8AC3E}">
        <p14:creationId xmlns:p14="http://schemas.microsoft.com/office/powerpoint/2010/main" val="415254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6</a:t>
            </a:fld>
            <a:endParaRPr lang="en-GB"/>
          </a:p>
        </p:txBody>
      </p:sp>
    </p:spTree>
    <p:extLst>
      <p:ext uri="{BB962C8B-B14F-4D97-AF65-F5344CB8AC3E}">
        <p14:creationId xmlns:p14="http://schemas.microsoft.com/office/powerpoint/2010/main" val="1632675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7</a:t>
            </a:fld>
            <a:endParaRPr lang="en-GB"/>
          </a:p>
        </p:txBody>
      </p:sp>
    </p:spTree>
    <p:extLst>
      <p:ext uri="{BB962C8B-B14F-4D97-AF65-F5344CB8AC3E}">
        <p14:creationId xmlns:p14="http://schemas.microsoft.com/office/powerpoint/2010/main" val="3587769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8</a:t>
            </a:fld>
            <a:endParaRPr lang="en-GB"/>
          </a:p>
        </p:txBody>
      </p:sp>
    </p:spTree>
    <p:extLst>
      <p:ext uri="{BB962C8B-B14F-4D97-AF65-F5344CB8AC3E}">
        <p14:creationId xmlns:p14="http://schemas.microsoft.com/office/powerpoint/2010/main" val="4289665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9</a:t>
            </a:fld>
            <a:endParaRPr lang="en-GB"/>
          </a:p>
        </p:txBody>
      </p:sp>
    </p:spTree>
    <p:extLst>
      <p:ext uri="{BB962C8B-B14F-4D97-AF65-F5344CB8AC3E}">
        <p14:creationId xmlns:p14="http://schemas.microsoft.com/office/powerpoint/2010/main" val="2845351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4522" y="874663"/>
            <a:ext cx="4650901" cy="2334637"/>
          </a:xfrm>
        </p:spPr>
        <p:txBody>
          <a:bodyPr rtlCol="0">
            <a:normAutofit/>
          </a:bodyPr>
          <a:lstStyle>
            <a:lvl1pPr algn="ctr">
              <a:defRPr sz="4800"/>
            </a:lvl1pPr>
          </a:lstStyle>
          <a:p>
            <a:pPr rtl="0"/>
            <a:r>
              <a:rPr lang="en-GB" noProof="0"/>
              <a:t>Click to edit Master title style</a:t>
            </a:r>
          </a:p>
        </p:txBody>
      </p:sp>
      <p:grpSp>
        <p:nvGrpSpPr>
          <p:cNvPr id="6" name="Group 5" hidden="1">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cxnSp>
        <p:nvCxnSpPr>
          <p:cNvPr id="173" name="Straight Connector 172">
            <a:extLst>
              <a:ext uri="{FF2B5EF4-FFF2-40B4-BE49-F238E27FC236}">
                <a16:creationId xmlns:a16="http://schemas.microsoft.com/office/drawing/2014/main" id="{88D7A558-4107-4032-8E5F-99B44536914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0384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5" name="Subtitle 2">
            <a:extLst>
              <a:ext uri="{FF2B5EF4-FFF2-40B4-BE49-F238E27FC236}">
                <a16:creationId xmlns:a16="http://schemas.microsoft.com/office/drawing/2014/main" id="{6B5BCC80-B184-4F6C-B3E3-CFC7F4C41C95}"/>
              </a:ext>
            </a:extLst>
          </p:cNvPr>
          <p:cNvSpPr>
            <a:spLocks noGrp="1"/>
          </p:cNvSpPr>
          <p:nvPr>
            <p:ph type="subTitle" idx="1" hasCustomPrompt="1"/>
          </p:nvPr>
        </p:nvSpPr>
        <p:spPr>
          <a:xfrm>
            <a:off x="990000" y="4113213"/>
            <a:ext cx="4636800" cy="1655762"/>
          </a:xfrm>
        </p:spPr>
        <p:txBody>
          <a:bodyPr rtlCol="0">
            <a:normAutofit/>
          </a:bodyPr>
          <a:lstStyle>
            <a:lvl1pPr marL="0" indent="0" algn="ctr">
              <a:buNone/>
              <a:defRPr/>
            </a:lvl1pPr>
          </a:lstStyle>
          <a:p>
            <a:pPr rtl="0"/>
            <a:r>
              <a:rPr lang="en-GB" noProof="0">
                <a:cs typeface="Calibri"/>
              </a:rPr>
              <a:t>Presenter name</a:t>
            </a:r>
            <a:endParaRPr lang="en-GB" noProof="0"/>
          </a:p>
        </p:txBody>
      </p:sp>
    </p:spTree>
    <p:extLst>
      <p:ext uri="{BB962C8B-B14F-4D97-AF65-F5344CB8AC3E}">
        <p14:creationId xmlns:p14="http://schemas.microsoft.com/office/powerpoint/2010/main" val="4229122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rtlCol="0"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rtlCol="0"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rtlCol="0"/>
          <a:lstStyle>
            <a:lvl1pPr>
              <a:defRPr/>
            </a:lvl1pPr>
          </a:lstStyle>
          <a:p>
            <a:pPr rtl="0"/>
            <a:r>
              <a:rPr lang="en-IN" noProof="0"/>
              <a:t>20XX</a:t>
            </a:r>
            <a:endParaRPr lang="en-GB" noProof="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rtlCol="0"/>
          <a:lstStyle/>
          <a:p>
            <a:pPr rtl="0"/>
            <a:r>
              <a:rPr lang="en-GB" noProof="0"/>
              <a:t>Lending Case Study - Atharv and Nikhil</a:t>
            </a:r>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1854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2971400" cy="661912"/>
          </a:xfrm>
        </p:spPr>
        <p:txBody>
          <a:bodyPr rtlCol="0"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2971400" cy="3632750"/>
          </a:xfrm>
        </p:spPr>
        <p:txBody>
          <a:bodyPr rtlCol="0">
            <a:noAutofit/>
          </a:bodyPr>
          <a:lstStyle>
            <a:lvl1pPr>
              <a:defRPr sz="1600"/>
            </a:lvl1pPr>
            <a:lvl2pPr>
              <a:defRPr sz="1600"/>
            </a:lvl2pPr>
            <a:lvl3pPr>
              <a:defRPr sz="16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4610300" y="1756025"/>
            <a:ext cx="2971400" cy="662400"/>
          </a:xfrm>
        </p:spPr>
        <p:txBody>
          <a:bodyPr rtlCol="0"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4610300" y="2450550"/>
            <a:ext cx="2971400" cy="3632750"/>
          </a:xfrm>
        </p:spPr>
        <p:txBody>
          <a:bodyPr rtlCol="0">
            <a:noAutofit/>
          </a:bodyPr>
          <a:lstStyle>
            <a:lvl1pPr>
              <a:defRPr sz="1600"/>
            </a:lvl1pPr>
            <a:lvl2pPr>
              <a:defRPr sz="1600"/>
            </a:lvl2pPr>
            <a:lvl3pPr>
              <a:defRPr sz="16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Text Placeholder 4">
            <a:extLst>
              <a:ext uri="{FF2B5EF4-FFF2-40B4-BE49-F238E27FC236}">
                <a16:creationId xmlns:a16="http://schemas.microsoft.com/office/drawing/2014/main" id="{65563541-7DAA-4F84-BBAB-31C12F6AE981}"/>
              </a:ext>
            </a:extLst>
          </p:cNvPr>
          <p:cNvSpPr>
            <a:spLocks noGrp="1"/>
          </p:cNvSpPr>
          <p:nvPr>
            <p:ph type="body" sz="quarter" idx="13"/>
          </p:nvPr>
        </p:nvSpPr>
        <p:spPr>
          <a:xfrm>
            <a:off x="8231200" y="1756025"/>
            <a:ext cx="2971400" cy="662400"/>
          </a:xfrm>
        </p:spPr>
        <p:txBody>
          <a:bodyPr rtlCol="0"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1" name="Content Placeholder 5">
            <a:extLst>
              <a:ext uri="{FF2B5EF4-FFF2-40B4-BE49-F238E27FC236}">
                <a16:creationId xmlns:a16="http://schemas.microsoft.com/office/drawing/2014/main" id="{AE3321C3-E759-4DD7-BFA1-2E724B8DDBF0}"/>
              </a:ext>
            </a:extLst>
          </p:cNvPr>
          <p:cNvSpPr>
            <a:spLocks noGrp="1"/>
          </p:cNvSpPr>
          <p:nvPr>
            <p:ph sz="quarter" idx="14"/>
          </p:nvPr>
        </p:nvSpPr>
        <p:spPr>
          <a:xfrm>
            <a:off x="8231200" y="2450550"/>
            <a:ext cx="2971400" cy="3632750"/>
          </a:xfrm>
        </p:spPr>
        <p:txBody>
          <a:bodyPr rtlCol="0">
            <a:noAutofit/>
          </a:bodyPr>
          <a:lstStyle>
            <a:lvl1pPr>
              <a:defRPr sz="1600"/>
            </a:lvl1pPr>
            <a:lvl2pPr>
              <a:defRPr sz="1600"/>
            </a:lvl2pPr>
            <a:lvl3pPr>
              <a:defRPr sz="16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rtlCol="0"/>
          <a:lstStyle>
            <a:lvl1pPr>
              <a:defRPr/>
            </a:lvl1pPr>
          </a:lstStyle>
          <a:p>
            <a:pPr rtl="0"/>
            <a:r>
              <a:rPr lang="en-IN" noProof="0"/>
              <a:t>20XX</a:t>
            </a:r>
            <a:endParaRPr lang="en-GB" noProof="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rtlCol="0"/>
          <a:lstStyle/>
          <a:p>
            <a:pPr rtl="0"/>
            <a:r>
              <a:rPr lang="en-GB" noProof="0"/>
              <a:t>Lending Case Study - Atharv and Nikhil</a:t>
            </a:r>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93649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318001" y="536573"/>
            <a:ext cx="7424950" cy="1453003"/>
          </a:xfrm>
        </p:spPr>
        <p:txBody>
          <a:bodyPr rtlCol="0"/>
          <a:lstStyle>
            <a:lvl1pPr algn="ctr">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p:nvPr>
        </p:nvSpPr>
        <p:spPr>
          <a:xfrm>
            <a:off x="627063" y="536575"/>
            <a:ext cx="2616200" cy="1743075"/>
          </a:xfrm>
        </p:spPr>
        <p:txBody>
          <a:bodyPr rtlCol="0"/>
          <a:lstStyle/>
          <a:p>
            <a:pPr rtl="0"/>
            <a:r>
              <a:rPr lang="en-GB" noProof="0"/>
              <a:t>Click icon to add picture</a:t>
            </a:r>
          </a:p>
        </p:txBody>
      </p:sp>
      <p:sp>
        <p:nvSpPr>
          <p:cNvPr id="207" name="Picture Placeholder 10">
            <a:extLst>
              <a:ext uri="{FF2B5EF4-FFF2-40B4-BE49-F238E27FC236}">
                <a16:creationId xmlns:a16="http://schemas.microsoft.com/office/drawing/2014/main" id="{524BD50E-995A-4DB3-8E0A-E7F1FC636936}"/>
              </a:ext>
            </a:extLst>
          </p:cNvPr>
          <p:cNvSpPr>
            <a:spLocks noGrp="1"/>
          </p:cNvSpPr>
          <p:nvPr>
            <p:ph type="pic" sz="quarter" idx="15"/>
          </p:nvPr>
        </p:nvSpPr>
        <p:spPr>
          <a:xfrm>
            <a:off x="616853" y="2557090"/>
            <a:ext cx="2616200" cy="1743075"/>
          </a:xfrm>
        </p:spPr>
        <p:txBody>
          <a:bodyPr rtlCol="0"/>
          <a:lstStyle/>
          <a:p>
            <a:pPr rtl="0"/>
            <a:r>
              <a:rPr lang="en-GB" noProof="0"/>
              <a:t>Click icon to add picture</a:t>
            </a:r>
          </a:p>
        </p:txBody>
      </p:sp>
      <p:sp>
        <p:nvSpPr>
          <p:cNvPr id="208" name="Picture Placeholder 10">
            <a:extLst>
              <a:ext uri="{FF2B5EF4-FFF2-40B4-BE49-F238E27FC236}">
                <a16:creationId xmlns:a16="http://schemas.microsoft.com/office/drawing/2014/main" id="{ABAB6489-3F37-4A20-8777-093046E5C82D}"/>
              </a:ext>
            </a:extLst>
          </p:cNvPr>
          <p:cNvSpPr>
            <a:spLocks noGrp="1"/>
          </p:cNvSpPr>
          <p:nvPr>
            <p:ph type="pic" sz="quarter" idx="16"/>
          </p:nvPr>
        </p:nvSpPr>
        <p:spPr>
          <a:xfrm>
            <a:off x="627063" y="4576347"/>
            <a:ext cx="2616200" cy="1743075"/>
          </a:xfrm>
        </p:spPr>
        <p:txBody>
          <a:bodyPr rtlCol="0"/>
          <a:lstStyle/>
          <a:p>
            <a:pPr rtl="0"/>
            <a:r>
              <a:rPr lang="en-GB" noProof="0"/>
              <a:t>Click icon to add picture</a:t>
            </a:r>
          </a:p>
        </p:txBody>
      </p:sp>
      <p:sp>
        <p:nvSpPr>
          <p:cNvPr id="7" name="Text Placeholder 6">
            <a:extLst>
              <a:ext uri="{FF2B5EF4-FFF2-40B4-BE49-F238E27FC236}">
                <a16:creationId xmlns:a16="http://schemas.microsoft.com/office/drawing/2014/main" id="{92523157-52E2-4F89-B3C9-EA9FE7914BAB}"/>
              </a:ext>
            </a:extLst>
          </p:cNvPr>
          <p:cNvSpPr>
            <a:spLocks noGrp="1"/>
          </p:cNvSpPr>
          <p:nvPr>
            <p:ph type="body" sz="quarter" idx="17" hasCustomPrompt="1"/>
          </p:nvPr>
        </p:nvSpPr>
        <p:spPr>
          <a:xfrm>
            <a:off x="4864100" y="2876550"/>
            <a:ext cx="6332538" cy="3219450"/>
          </a:xfrm>
        </p:spPr>
        <p:txBody>
          <a:bodyPr rtlCol="0">
            <a:normAutofit/>
          </a:bodyPr>
          <a:lstStyle>
            <a:lvl1pPr marL="0" indent="0" algn="ctr">
              <a:buNone/>
              <a:defRPr sz="190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rtl="0"/>
            <a:r>
              <a:rPr lang="en-GB" noProof="0"/>
              <a:t>Click to edit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318000" y="6357167"/>
            <a:ext cx="1760150" cy="461665"/>
          </a:xfrm>
        </p:spPr>
        <p:txBody>
          <a:bodyPr rtlCol="0"/>
          <a:lstStyle>
            <a:lvl1pPr>
              <a:defRPr/>
            </a:lvl1pPr>
          </a:lstStyle>
          <a:p>
            <a:pPr rtl="0"/>
            <a:r>
              <a:rPr lang="en-IN" noProof="0"/>
              <a:t>20XX</a:t>
            </a:r>
            <a:endParaRPr lang="en-GB" noProof="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6356725" y="6357600"/>
            <a:ext cx="3347285" cy="460800"/>
          </a:xfrm>
        </p:spPr>
        <p:txBody>
          <a:bodyPr rtlCol="0"/>
          <a:lstStyle/>
          <a:p>
            <a:pPr rtl="0"/>
            <a:r>
              <a:rPr lang="en-GB" noProof="0"/>
              <a:t>Lending Case Study - Atharv and Nikhil</a:t>
            </a:r>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7417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67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7794707" y="536573"/>
            <a:ext cx="3856679" cy="1453003"/>
          </a:xfrm>
        </p:spPr>
        <p:txBody>
          <a:bodyPr rtlCol="0"/>
          <a:lstStyle>
            <a:lvl1pPr algn="ctr">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rtlCol="0"/>
          <a:lstStyle>
            <a:lvl1pPr>
              <a:defRPr/>
            </a:lvl1pPr>
          </a:lstStyle>
          <a:p>
            <a:pPr rtl="0"/>
            <a:r>
              <a:rPr lang="en-IN" noProof="0"/>
              <a:t>20XX</a:t>
            </a:r>
            <a:endParaRPr lang="en-GB" noProof="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rtlCol="0"/>
          <a:lstStyle/>
          <a:p>
            <a:pPr rtl="0"/>
            <a:r>
              <a:rPr lang="en-GB" noProof="0"/>
              <a:t>Lending Case Study - Atharv and Nikhil</a:t>
            </a:r>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hidden="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grpSp>
      </p:grpSp>
      <p:sp>
        <p:nvSpPr>
          <p:cNvPr id="7" name="Text Placeholder 6">
            <a:extLst>
              <a:ext uri="{FF2B5EF4-FFF2-40B4-BE49-F238E27FC236}">
                <a16:creationId xmlns:a16="http://schemas.microsoft.com/office/drawing/2014/main" id="{9CF2D931-86F8-40B1-B2C0-BE477572ECCA}"/>
              </a:ext>
            </a:extLst>
          </p:cNvPr>
          <p:cNvSpPr>
            <a:spLocks noGrp="1"/>
          </p:cNvSpPr>
          <p:nvPr>
            <p:ph type="body" sz="quarter" idx="14"/>
          </p:nvPr>
        </p:nvSpPr>
        <p:spPr>
          <a:xfrm>
            <a:off x="8181686" y="2876550"/>
            <a:ext cx="3059113" cy="2983947"/>
          </a:xfrm>
        </p:spPr>
        <p:txBody>
          <a:bodyPr rtlCol="0"/>
          <a:lstStyle>
            <a:lvl1pPr marL="0" indent="0" algn="ctr">
              <a:buNone/>
              <a:defRPr/>
            </a:lvl1pPr>
            <a:lvl2pPr marL="360000" indent="0">
              <a:buFont typeface="Arial" panose="020B0604020202020204" pitchFamily="34" charset="0"/>
              <a:buNone/>
              <a:defRPr/>
            </a:lvl2pPr>
            <a:lvl3pPr marL="720000" indent="0">
              <a:buNone/>
              <a:defRPr/>
            </a:lvl3pPr>
            <a:lvl4pPr marL="1080000" indent="0">
              <a:buFont typeface="Arial" panose="020B0604020202020204" pitchFamily="34" charset="0"/>
              <a:buNone/>
              <a:defRPr/>
            </a:lvl4pPr>
            <a:lvl5pPr marL="1440000" indent="0">
              <a:buNone/>
              <a:defRPr/>
            </a:lvl5pPr>
          </a:lstStyle>
          <a:p>
            <a:pPr lvl="0" rtl="0"/>
            <a:r>
              <a:rPr lang="en-GB" noProof="0"/>
              <a:t>Click to edit Master text styles</a:t>
            </a:r>
          </a:p>
        </p:txBody>
      </p:sp>
    </p:spTree>
    <p:extLst>
      <p:ext uri="{BB962C8B-B14F-4D97-AF65-F5344CB8AC3E}">
        <p14:creationId xmlns:p14="http://schemas.microsoft.com/office/powerpoint/2010/main" val="186887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530307" y="536573"/>
            <a:ext cx="3856679" cy="1453003"/>
          </a:xfrm>
        </p:spPr>
        <p:txBody>
          <a:bodyPr rtlCol="0"/>
          <a:lstStyle>
            <a:lvl1pPr algn="ctr">
              <a:defRPr/>
            </a:lvl1pPr>
          </a:lstStyle>
          <a:p>
            <a:pPr rtl="0"/>
            <a:r>
              <a:rPr lang="en-GB" noProof="0"/>
              <a:t>Click to edit Master title style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21791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3" name="Content Placeholder 2">
            <a:extLst>
              <a:ext uri="{FF2B5EF4-FFF2-40B4-BE49-F238E27FC236}">
                <a16:creationId xmlns:a16="http://schemas.microsoft.com/office/drawing/2014/main" id="{E4838519-F7BD-42C9-BDE6-B4D6DF7E1175}"/>
              </a:ext>
            </a:extLst>
          </p:cNvPr>
          <p:cNvSpPr>
            <a:spLocks noGrp="1"/>
          </p:cNvSpPr>
          <p:nvPr>
            <p:ph idx="13" hasCustomPrompt="1"/>
          </p:nvPr>
        </p:nvSpPr>
        <p:spPr>
          <a:xfrm>
            <a:off x="907606" y="2877018"/>
            <a:ext cx="3060000" cy="2938561"/>
          </a:xfrm>
        </p:spPr>
        <p:txBody>
          <a:bodyPr rtlCol="0">
            <a:normAutofit/>
          </a:bodyPr>
          <a:lstStyle>
            <a:lvl1pPr algn="ctr">
              <a:defRPr/>
            </a:lvl1pPr>
          </a:lstStyle>
          <a:p>
            <a:pPr marL="0" indent="0" algn="ctr" rtl="0">
              <a:buNone/>
            </a:pPr>
            <a:r>
              <a:rPr lang="en-GB" noProof="0"/>
              <a:t>Click to edit master text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50000" y="6357168"/>
            <a:ext cx="1480400" cy="461665"/>
          </a:xfrm>
        </p:spPr>
        <p:txBody>
          <a:bodyPr rtlCol="0"/>
          <a:lstStyle>
            <a:lvl1pPr>
              <a:defRPr/>
            </a:lvl1pPr>
          </a:lstStyle>
          <a:p>
            <a:pPr rtl="0"/>
            <a:r>
              <a:rPr lang="en-IN" noProof="0"/>
              <a:t>20XX</a:t>
            </a:r>
            <a:endParaRPr lang="en-GB" noProof="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1996947" y="6357600"/>
            <a:ext cx="6683376" cy="460800"/>
          </a:xfrm>
        </p:spPr>
        <p:txBody>
          <a:bodyPr rtlCol="0"/>
          <a:lstStyle>
            <a:lvl1pPr algn="l">
              <a:defRPr/>
            </a:lvl1pPr>
          </a:lstStyle>
          <a:p>
            <a:pPr rtl="0"/>
            <a:r>
              <a:rPr lang="en-GB" noProof="0"/>
              <a:t>Lending Case Study - Atharv and Nikhil</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p:nvPr>
        </p:nvSpPr>
        <p:spPr>
          <a:xfrm>
            <a:off x="4979987" y="0"/>
            <a:ext cx="7212013" cy="6858000"/>
          </a:xfrm>
        </p:spPr>
        <p:txBody>
          <a:bodyPr rtlCol="0"/>
          <a:lstStyle/>
          <a:p>
            <a:pPr rtl="0"/>
            <a:r>
              <a:rPr lang="en-GB" noProof="0"/>
              <a:t>Click icon to add picture</a:t>
            </a:r>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4646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056600" y="536573"/>
            <a:ext cx="4078800" cy="1453003"/>
          </a:xfrm>
        </p:spPr>
        <p:txBody>
          <a:bodyPr rtlCol="0"/>
          <a:lstStyle>
            <a:lvl1pPr algn="ctr">
              <a:defRPr/>
            </a:lvl1pPr>
          </a:lstStyle>
          <a:p>
            <a:pPr rtl="0"/>
            <a:r>
              <a:rPr lang="en-GB" noProof="0"/>
              <a:t>Click to edit Master title style</a:t>
            </a:r>
          </a:p>
        </p:txBody>
      </p:sp>
      <p:sp>
        <p:nvSpPr>
          <p:cNvPr id="95" name="Text Placeholder 94">
            <a:extLst>
              <a:ext uri="{FF2B5EF4-FFF2-40B4-BE49-F238E27FC236}">
                <a16:creationId xmlns:a16="http://schemas.microsoft.com/office/drawing/2014/main" id="{376C93AE-577A-4E39-B37B-F54DD619E8E9}"/>
              </a:ext>
            </a:extLst>
          </p:cNvPr>
          <p:cNvSpPr>
            <a:spLocks noGrp="1"/>
          </p:cNvSpPr>
          <p:nvPr>
            <p:ph type="body" sz="quarter" idx="13" hasCustomPrompt="1"/>
          </p:nvPr>
        </p:nvSpPr>
        <p:spPr>
          <a:xfrm>
            <a:off x="3686175" y="2876550"/>
            <a:ext cx="4819650" cy="2875321"/>
          </a:xfrm>
        </p:spPr>
        <p:txBody>
          <a:bodyPr rtlCol="0">
            <a:normAutofit/>
          </a:bodyPr>
          <a:lstStyle>
            <a:lvl1pPr marL="0" indent="0" algn="ctr">
              <a:buNone/>
              <a:defRPr sz="1600" baseline="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rtl="0"/>
            <a:r>
              <a:rPr lang="en-GB" noProof="0"/>
              <a:t>Click to add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rtlCol="0"/>
          <a:lstStyle>
            <a:lvl1pPr>
              <a:defRPr/>
            </a:lvl1pPr>
          </a:lstStyle>
          <a:p>
            <a:pPr rtl="0"/>
            <a:r>
              <a:rPr lang="en-IN" noProof="0"/>
              <a:t>20XX</a:t>
            </a:r>
            <a:endParaRPr lang="en-GB" noProof="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rtlCol="0"/>
          <a:lstStyle/>
          <a:p>
            <a:pPr rtl="0"/>
            <a:r>
              <a:rPr lang="en-GB" noProof="0"/>
              <a:t>Lending Case Study - Atharv and Nikhil</a:t>
            </a:r>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6" name="Group 5" hidden="1">
            <a:extLst>
              <a:ext uri="{FF2B5EF4-FFF2-40B4-BE49-F238E27FC236}">
                <a16:creationId xmlns:a16="http://schemas.microsoft.com/office/drawing/2014/main" id="{4DF41F26-BFC3-471C-AEBF-8D613043F8A1}"/>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7" name="Group 6">
              <a:extLst>
                <a:ext uri="{FF2B5EF4-FFF2-40B4-BE49-F238E27FC236}">
                  <a16:creationId xmlns:a16="http://schemas.microsoft.com/office/drawing/2014/main" id="{CD3F709F-F0BC-4149-B83C-D6E0B13F9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6" name="Freeform 64">
                <a:extLst>
                  <a:ext uri="{FF2B5EF4-FFF2-40B4-BE49-F238E27FC236}">
                    <a16:creationId xmlns:a16="http://schemas.microsoft.com/office/drawing/2014/main" id="{5C5EF830-776D-4D9D-B2AD-E2EF27FE2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7" name="Freeform 81">
                <a:extLst>
                  <a:ext uri="{FF2B5EF4-FFF2-40B4-BE49-F238E27FC236}">
                    <a16:creationId xmlns:a16="http://schemas.microsoft.com/office/drawing/2014/main" id="{24555386-DD07-47B5-8731-6188F0440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8" name="Freeform 61">
                <a:extLst>
                  <a:ext uri="{FF2B5EF4-FFF2-40B4-BE49-F238E27FC236}">
                    <a16:creationId xmlns:a16="http://schemas.microsoft.com/office/drawing/2014/main" id="{98AACD5A-587D-4523-8687-E39554A9E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9" name="Freeform 78">
                <a:extLst>
                  <a:ext uri="{FF2B5EF4-FFF2-40B4-BE49-F238E27FC236}">
                    <a16:creationId xmlns:a16="http://schemas.microsoft.com/office/drawing/2014/main" id="{056E6FE3-AE0B-4665-BDC4-C43B088EA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0" name="Freeform 84">
                <a:extLst>
                  <a:ext uri="{FF2B5EF4-FFF2-40B4-BE49-F238E27FC236}">
                    <a16:creationId xmlns:a16="http://schemas.microsoft.com/office/drawing/2014/main" id="{3341E111-158B-46EB-85CF-76ACE2E6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1" name="Freeform 87">
                <a:extLst>
                  <a:ext uri="{FF2B5EF4-FFF2-40B4-BE49-F238E27FC236}">
                    <a16:creationId xmlns:a16="http://schemas.microsoft.com/office/drawing/2014/main" id="{B6BAC346-F465-42C1-B326-511CDAAF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2" name="Freeform 60">
                <a:extLst>
                  <a:ext uri="{FF2B5EF4-FFF2-40B4-BE49-F238E27FC236}">
                    <a16:creationId xmlns:a16="http://schemas.microsoft.com/office/drawing/2014/main" id="{41EFAE7C-FB00-406B-B543-258ECBA8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3" name="Freeform 59">
                <a:extLst>
                  <a:ext uri="{FF2B5EF4-FFF2-40B4-BE49-F238E27FC236}">
                    <a16:creationId xmlns:a16="http://schemas.microsoft.com/office/drawing/2014/main" id="{7B8E44F7-B4B5-407F-8CBF-2EF39658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4" name="Freeform 62">
                <a:extLst>
                  <a:ext uri="{FF2B5EF4-FFF2-40B4-BE49-F238E27FC236}">
                    <a16:creationId xmlns:a16="http://schemas.microsoft.com/office/drawing/2014/main" id="{E5CB4BB7-46DD-4D14-AF85-0E13EFBA6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5" name="Freeform 65">
                <a:extLst>
                  <a:ext uri="{FF2B5EF4-FFF2-40B4-BE49-F238E27FC236}">
                    <a16:creationId xmlns:a16="http://schemas.microsoft.com/office/drawing/2014/main" id="{F7F8EDDC-B124-4CF0-9C0B-036D7E920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6" name="Freeform 79">
                <a:extLst>
                  <a:ext uri="{FF2B5EF4-FFF2-40B4-BE49-F238E27FC236}">
                    <a16:creationId xmlns:a16="http://schemas.microsoft.com/office/drawing/2014/main" id="{F9979D20-23CA-44BF-94E4-277FAA877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7" name="Freeform 82">
                <a:extLst>
                  <a:ext uri="{FF2B5EF4-FFF2-40B4-BE49-F238E27FC236}">
                    <a16:creationId xmlns:a16="http://schemas.microsoft.com/office/drawing/2014/main" id="{64DA53E4-1E27-44B2-9EA5-375E3D20A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8" name="Freeform 85">
                <a:extLst>
                  <a:ext uri="{FF2B5EF4-FFF2-40B4-BE49-F238E27FC236}">
                    <a16:creationId xmlns:a16="http://schemas.microsoft.com/office/drawing/2014/main" id="{AF41DBD5-F7CA-43C7-B477-6E93D8DC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9" name="Freeform 88">
                <a:extLst>
                  <a:ext uri="{FF2B5EF4-FFF2-40B4-BE49-F238E27FC236}">
                    <a16:creationId xmlns:a16="http://schemas.microsoft.com/office/drawing/2014/main" id="{8DE355CC-A733-4109-AC9E-4E5E96E35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40" name="Group 39">
                <a:extLst>
                  <a:ext uri="{FF2B5EF4-FFF2-40B4-BE49-F238E27FC236}">
                    <a16:creationId xmlns:a16="http://schemas.microsoft.com/office/drawing/2014/main" id="{C60E99C1-AC1B-4267-A404-07CA28EA1A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6BA754B-AF8C-4E32-B5D4-BD2CA1341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2" name="Line 66">
                  <a:extLst>
                    <a:ext uri="{FF2B5EF4-FFF2-40B4-BE49-F238E27FC236}">
                      <a16:creationId xmlns:a16="http://schemas.microsoft.com/office/drawing/2014/main" id="{AA7154F4-DAA9-42B8-9C79-E7D89EB92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3" name="Line 67">
                  <a:extLst>
                    <a:ext uri="{FF2B5EF4-FFF2-40B4-BE49-F238E27FC236}">
                      <a16:creationId xmlns:a16="http://schemas.microsoft.com/office/drawing/2014/main" id="{CFCCE002-4181-4663-B8B4-5B5CC711B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4" name="Line 80">
                  <a:extLst>
                    <a:ext uri="{FF2B5EF4-FFF2-40B4-BE49-F238E27FC236}">
                      <a16:creationId xmlns:a16="http://schemas.microsoft.com/office/drawing/2014/main" id="{B3C1286A-A92F-45A8-A144-C4EBF3B8B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5" name="Line 83">
                  <a:extLst>
                    <a:ext uri="{FF2B5EF4-FFF2-40B4-BE49-F238E27FC236}">
                      <a16:creationId xmlns:a16="http://schemas.microsoft.com/office/drawing/2014/main" id="{31993490-8FCD-4048-A2E8-0A217FF65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6" name="Line 86">
                  <a:extLst>
                    <a:ext uri="{FF2B5EF4-FFF2-40B4-BE49-F238E27FC236}">
                      <a16:creationId xmlns:a16="http://schemas.microsoft.com/office/drawing/2014/main" id="{33AF3440-700A-44B0-A0D1-1E6301F18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7" name="Line 89">
                  <a:extLst>
                    <a:ext uri="{FF2B5EF4-FFF2-40B4-BE49-F238E27FC236}">
                      <a16:creationId xmlns:a16="http://schemas.microsoft.com/office/drawing/2014/main" id="{F17E7CAB-5E29-47AC-91E8-B488D357F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8" name="Group 7">
              <a:extLst>
                <a:ext uri="{FF2B5EF4-FFF2-40B4-BE49-F238E27FC236}">
                  <a16:creationId xmlns:a16="http://schemas.microsoft.com/office/drawing/2014/main" id="{D713AE0B-3A03-4CCB-B15E-CAF75D855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8" name="Group 17">
                <a:extLst>
                  <a:ext uri="{FF2B5EF4-FFF2-40B4-BE49-F238E27FC236}">
                    <a16:creationId xmlns:a16="http://schemas.microsoft.com/office/drawing/2014/main" id="{94CC0330-760F-4B4E-BE37-D345B5B2E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8B6C8306-3715-4107-BA99-68EB308CA1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B3797-F2A4-43E3-B8F8-8BC4B0FBDE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BB27766D-84D5-4D02-AE36-3149427B2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30">
                  <a:extLst>
                    <a:ext uri="{FF2B5EF4-FFF2-40B4-BE49-F238E27FC236}">
                      <a16:creationId xmlns:a16="http://schemas.microsoft.com/office/drawing/2014/main" id="{8F1C8A62-8495-422A-9A73-9C59C603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19" name="Group 18">
                <a:extLst>
                  <a:ext uri="{FF2B5EF4-FFF2-40B4-BE49-F238E27FC236}">
                    <a16:creationId xmlns:a16="http://schemas.microsoft.com/office/drawing/2014/main" id="{B1CEBFBC-BC6E-4C5F-BEC4-DD2079D8E2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969A298F-AA6C-4139-992B-E27C0854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21" name="Freeform: Shape 20">
                  <a:extLst>
                    <a:ext uri="{FF2B5EF4-FFF2-40B4-BE49-F238E27FC236}">
                      <a16:creationId xmlns:a16="http://schemas.microsoft.com/office/drawing/2014/main" id="{972AA363-33A2-4979-9DE5-9FA8ACADE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9" name="Group 8">
              <a:extLst>
                <a:ext uri="{FF2B5EF4-FFF2-40B4-BE49-F238E27FC236}">
                  <a16:creationId xmlns:a16="http://schemas.microsoft.com/office/drawing/2014/main" id="{A3822750-6B8C-4F83-9CAD-F924EF493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0" name="Group 9">
                <a:extLst>
                  <a:ext uri="{FF2B5EF4-FFF2-40B4-BE49-F238E27FC236}">
                    <a16:creationId xmlns:a16="http://schemas.microsoft.com/office/drawing/2014/main" id="{58523E1A-71CD-4B09-A4F4-07F86003B4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169972B1-6443-4F74-80F9-BB4943CD3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6" name="Freeform 69">
                  <a:extLst>
                    <a:ext uri="{FF2B5EF4-FFF2-40B4-BE49-F238E27FC236}">
                      <a16:creationId xmlns:a16="http://schemas.microsoft.com/office/drawing/2014/main" id="{EB69F32F-40CA-458E-B833-E909ADFDD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 name="Line 70">
                  <a:extLst>
                    <a:ext uri="{FF2B5EF4-FFF2-40B4-BE49-F238E27FC236}">
                      <a16:creationId xmlns:a16="http://schemas.microsoft.com/office/drawing/2014/main" id="{5B2FEC36-803B-49C9-8313-D558457B2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1" name="Group 10">
                <a:extLst>
                  <a:ext uri="{FF2B5EF4-FFF2-40B4-BE49-F238E27FC236}">
                    <a16:creationId xmlns:a16="http://schemas.microsoft.com/office/drawing/2014/main" id="{5178F1E3-F49B-4E7A-BA5C-B2BFD9A636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 name="Freeform 68">
                  <a:extLst>
                    <a:ext uri="{FF2B5EF4-FFF2-40B4-BE49-F238E27FC236}">
                      <a16:creationId xmlns:a16="http://schemas.microsoft.com/office/drawing/2014/main" id="{9F18055A-6D8B-4373-A010-59AE8C813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 name="Freeform 69">
                  <a:extLst>
                    <a:ext uri="{FF2B5EF4-FFF2-40B4-BE49-F238E27FC236}">
                      <a16:creationId xmlns:a16="http://schemas.microsoft.com/office/drawing/2014/main" id="{2612E838-0F14-4DE7-AD23-6A8307851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4" name="Line 70">
                  <a:extLst>
                    <a:ext uri="{FF2B5EF4-FFF2-40B4-BE49-F238E27FC236}">
                      <a16:creationId xmlns:a16="http://schemas.microsoft.com/office/drawing/2014/main" id="{AF3F8EED-B567-43E0-8B31-5A5E7AFB2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grpSp>
        <p:nvGrpSpPr>
          <p:cNvPr id="48" name="Group 47" hidden="1">
            <a:extLst>
              <a:ext uri="{FF2B5EF4-FFF2-40B4-BE49-F238E27FC236}">
                <a16:creationId xmlns:a16="http://schemas.microsoft.com/office/drawing/2014/main" id="{952B8C31-9649-4E69-B31C-D77394EE2339}"/>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9" name="Group 48">
              <a:extLst>
                <a:ext uri="{FF2B5EF4-FFF2-40B4-BE49-F238E27FC236}">
                  <a16:creationId xmlns:a16="http://schemas.microsoft.com/office/drawing/2014/main" id="{269D1249-EDCC-41AC-BA08-E670FB4E33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8" name="Freeform 64">
                <a:extLst>
                  <a:ext uri="{FF2B5EF4-FFF2-40B4-BE49-F238E27FC236}">
                    <a16:creationId xmlns:a16="http://schemas.microsoft.com/office/drawing/2014/main" id="{EA5EA6EB-846A-4897-AE83-5BDD96A4F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9" name="Freeform 81">
                <a:extLst>
                  <a:ext uri="{FF2B5EF4-FFF2-40B4-BE49-F238E27FC236}">
                    <a16:creationId xmlns:a16="http://schemas.microsoft.com/office/drawing/2014/main" id="{185EF0DB-BE87-4CDD-823B-E6651137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0" name="Freeform 61">
                <a:extLst>
                  <a:ext uri="{FF2B5EF4-FFF2-40B4-BE49-F238E27FC236}">
                    <a16:creationId xmlns:a16="http://schemas.microsoft.com/office/drawing/2014/main" id="{9AC9E234-4400-46EB-92D7-9B53A68B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1" name="Freeform 78">
                <a:extLst>
                  <a:ext uri="{FF2B5EF4-FFF2-40B4-BE49-F238E27FC236}">
                    <a16:creationId xmlns:a16="http://schemas.microsoft.com/office/drawing/2014/main" id="{A0C06F74-3085-4BB3-9758-D97415975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2" name="Freeform 84">
                <a:extLst>
                  <a:ext uri="{FF2B5EF4-FFF2-40B4-BE49-F238E27FC236}">
                    <a16:creationId xmlns:a16="http://schemas.microsoft.com/office/drawing/2014/main" id="{9EA54D9F-32B0-4B48-B93A-B5A9E3DC6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3" name="Freeform 87">
                <a:extLst>
                  <a:ext uri="{FF2B5EF4-FFF2-40B4-BE49-F238E27FC236}">
                    <a16:creationId xmlns:a16="http://schemas.microsoft.com/office/drawing/2014/main" id="{3858A715-B583-4779-A1D2-86822F2C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4" name="Freeform 60">
                <a:extLst>
                  <a:ext uri="{FF2B5EF4-FFF2-40B4-BE49-F238E27FC236}">
                    <a16:creationId xmlns:a16="http://schemas.microsoft.com/office/drawing/2014/main" id="{ECAE61B9-0396-4F89-85E9-EB174D639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5" name="Freeform 59">
                <a:extLst>
                  <a:ext uri="{FF2B5EF4-FFF2-40B4-BE49-F238E27FC236}">
                    <a16:creationId xmlns:a16="http://schemas.microsoft.com/office/drawing/2014/main" id="{46E4F030-726A-40ED-810F-C9F237918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6" name="Freeform 62">
                <a:extLst>
                  <a:ext uri="{FF2B5EF4-FFF2-40B4-BE49-F238E27FC236}">
                    <a16:creationId xmlns:a16="http://schemas.microsoft.com/office/drawing/2014/main" id="{B3148C64-AE70-4F9D-B6CE-5C92B9922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7" name="Freeform 65">
                <a:extLst>
                  <a:ext uri="{FF2B5EF4-FFF2-40B4-BE49-F238E27FC236}">
                    <a16:creationId xmlns:a16="http://schemas.microsoft.com/office/drawing/2014/main" id="{78C97992-BC56-40D7-A639-3D314871C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8" name="Freeform 79">
                <a:extLst>
                  <a:ext uri="{FF2B5EF4-FFF2-40B4-BE49-F238E27FC236}">
                    <a16:creationId xmlns:a16="http://schemas.microsoft.com/office/drawing/2014/main" id="{469CAD99-0EFE-4B8E-922B-0C2BCFFD5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9" name="Freeform 82">
                <a:extLst>
                  <a:ext uri="{FF2B5EF4-FFF2-40B4-BE49-F238E27FC236}">
                    <a16:creationId xmlns:a16="http://schemas.microsoft.com/office/drawing/2014/main" id="{1D00B441-E5A3-4411-9B05-8E09BFF62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80" name="Freeform 85">
                <a:extLst>
                  <a:ext uri="{FF2B5EF4-FFF2-40B4-BE49-F238E27FC236}">
                    <a16:creationId xmlns:a16="http://schemas.microsoft.com/office/drawing/2014/main" id="{3FFE4E0B-A703-4655-B55F-44B3A390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81" name="Freeform 88">
                <a:extLst>
                  <a:ext uri="{FF2B5EF4-FFF2-40B4-BE49-F238E27FC236}">
                    <a16:creationId xmlns:a16="http://schemas.microsoft.com/office/drawing/2014/main" id="{F19632C2-B953-4CD1-9EAA-5C1FEA3EF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82" name="Group 81">
                <a:extLst>
                  <a:ext uri="{FF2B5EF4-FFF2-40B4-BE49-F238E27FC236}">
                    <a16:creationId xmlns:a16="http://schemas.microsoft.com/office/drawing/2014/main" id="{DBDC3951-9E4C-4062-9B43-3038D9058A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2764EF0E-A104-46C9-B242-778009E49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4" name="Line 66">
                  <a:extLst>
                    <a:ext uri="{FF2B5EF4-FFF2-40B4-BE49-F238E27FC236}">
                      <a16:creationId xmlns:a16="http://schemas.microsoft.com/office/drawing/2014/main" id="{D0A8B652-41E0-456C-9C9F-1F0EC00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5" name="Line 67">
                  <a:extLst>
                    <a:ext uri="{FF2B5EF4-FFF2-40B4-BE49-F238E27FC236}">
                      <a16:creationId xmlns:a16="http://schemas.microsoft.com/office/drawing/2014/main" id="{802E547A-C876-460C-B6A4-BCE8D39D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6" name="Line 80">
                  <a:extLst>
                    <a:ext uri="{FF2B5EF4-FFF2-40B4-BE49-F238E27FC236}">
                      <a16:creationId xmlns:a16="http://schemas.microsoft.com/office/drawing/2014/main" id="{00363E6C-7B8D-4E1D-A93E-E73306E1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7" name="Line 83">
                  <a:extLst>
                    <a:ext uri="{FF2B5EF4-FFF2-40B4-BE49-F238E27FC236}">
                      <a16:creationId xmlns:a16="http://schemas.microsoft.com/office/drawing/2014/main" id="{206E174F-B8D0-4FFD-A1B5-56BFC5CCE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8" name="Line 86">
                  <a:extLst>
                    <a:ext uri="{FF2B5EF4-FFF2-40B4-BE49-F238E27FC236}">
                      <a16:creationId xmlns:a16="http://schemas.microsoft.com/office/drawing/2014/main" id="{3A10191E-76B5-4841-B32D-0DF6EAB63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9" name="Line 89">
                  <a:extLst>
                    <a:ext uri="{FF2B5EF4-FFF2-40B4-BE49-F238E27FC236}">
                      <a16:creationId xmlns:a16="http://schemas.microsoft.com/office/drawing/2014/main" id="{CF67EF0B-5FE7-4D99-8B38-95B1706F0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50" name="Group 49">
              <a:extLst>
                <a:ext uri="{FF2B5EF4-FFF2-40B4-BE49-F238E27FC236}">
                  <a16:creationId xmlns:a16="http://schemas.microsoft.com/office/drawing/2014/main" id="{0B39CF0F-2997-4D96-8F17-211C97D87D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0" name="Group 59">
                <a:extLst>
                  <a:ext uri="{FF2B5EF4-FFF2-40B4-BE49-F238E27FC236}">
                    <a16:creationId xmlns:a16="http://schemas.microsoft.com/office/drawing/2014/main" id="{6408937D-7FFE-4D6C-AF79-1F60035C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749AA60A-BD5D-4647-AE8A-DF411C654B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F335D2B-768D-4700-A35C-F54A7BD35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B6F1EDEE-EDB1-4759-9339-8F60B631A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7" name="Rectangle 30">
                  <a:extLst>
                    <a:ext uri="{FF2B5EF4-FFF2-40B4-BE49-F238E27FC236}">
                      <a16:creationId xmlns:a16="http://schemas.microsoft.com/office/drawing/2014/main" id="{305D4D3B-BD5E-44BE-BE6A-4C9184593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61" name="Group 60">
                <a:extLst>
                  <a:ext uri="{FF2B5EF4-FFF2-40B4-BE49-F238E27FC236}">
                    <a16:creationId xmlns:a16="http://schemas.microsoft.com/office/drawing/2014/main" id="{30748E9E-1F8D-4FB9-89D6-F5B35B504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61">
                  <a:extLst>
                    <a:ext uri="{FF2B5EF4-FFF2-40B4-BE49-F238E27FC236}">
                      <a16:creationId xmlns:a16="http://schemas.microsoft.com/office/drawing/2014/main" id="{B56CFFBA-D942-451F-B4E0-133DEA26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63" name="Freeform: Shape 62">
                  <a:extLst>
                    <a:ext uri="{FF2B5EF4-FFF2-40B4-BE49-F238E27FC236}">
                      <a16:creationId xmlns:a16="http://schemas.microsoft.com/office/drawing/2014/main" id="{1B25F38B-03B2-435D-82ED-142D2AB4D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51" name="Group 50">
              <a:extLst>
                <a:ext uri="{FF2B5EF4-FFF2-40B4-BE49-F238E27FC236}">
                  <a16:creationId xmlns:a16="http://schemas.microsoft.com/office/drawing/2014/main" id="{E1A0A593-F414-4B02-A355-AC7A50A7E0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2" name="Group 51">
                <a:extLst>
                  <a:ext uri="{FF2B5EF4-FFF2-40B4-BE49-F238E27FC236}">
                    <a16:creationId xmlns:a16="http://schemas.microsoft.com/office/drawing/2014/main" id="{1BA06E81-194E-43F2-B418-BF8101EAA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7" name="Freeform 68">
                  <a:extLst>
                    <a:ext uri="{FF2B5EF4-FFF2-40B4-BE49-F238E27FC236}">
                      <a16:creationId xmlns:a16="http://schemas.microsoft.com/office/drawing/2014/main" id="{ABE6BF78-8FF2-4595-9072-48ACEBE2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58" name="Freeform 69">
                  <a:extLst>
                    <a:ext uri="{FF2B5EF4-FFF2-40B4-BE49-F238E27FC236}">
                      <a16:creationId xmlns:a16="http://schemas.microsoft.com/office/drawing/2014/main" id="{E182745B-1C12-49AC-97AD-501D806E9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59" name="Line 70">
                  <a:extLst>
                    <a:ext uri="{FF2B5EF4-FFF2-40B4-BE49-F238E27FC236}">
                      <a16:creationId xmlns:a16="http://schemas.microsoft.com/office/drawing/2014/main" id="{56B38515-A1C4-46D9-AEC6-E55E1CB73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53" name="Group 52">
                <a:extLst>
                  <a:ext uri="{FF2B5EF4-FFF2-40B4-BE49-F238E27FC236}">
                    <a16:creationId xmlns:a16="http://schemas.microsoft.com/office/drawing/2014/main" id="{C9A4424F-2DA0-4E5A-9291-0A5FCE5575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4" name="Freeform 68">
                  <a:extLst>
                    <a:ext uri="{FF2B5EF4-FFF2-40B4-BE49-F238E27FC236}">
                      <a16:creationId xmlns:a16="http://schemas.microsoft.com/office/drawing/2014/main" id="{8609BA22-8E70-41AA-BACA-C9F8A789B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55" name="Freeform 69">
                  <a:extLst>
                    <a:ext uri="{FF2B5EF4-FFF2-40B4-BE49-F238E27FC236}">
                      <a16:creationId xmlns:a16="http://schemas.microsoft.com/office/drawing/2014/main" id="{C2F49FC5-EFC3-4A02-9782-EC06564A9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56" name="Line 70">
                  <a:extLst>
                    <a:ext uri="{FF2B5EF4-FFF2-40B4-BE49-F238E27FC236}">
                      <a16:creationId xmlns:a16="http://schemas.microsoft.com/office/drawing/2014/main" id="{782187F0-090B-4C65-B604-5DD33B4FF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3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9400" y="563402"/>
            <a:ext cx="4075200" cy="2058573"/>
          </a:xfrm>
        </p:spPr>
        <p:txBody>
          <a:bodyPr rtlCol="0">
            <a:noAutofit/>
          </a:bodyPr>
          <a:lstStyle>
            <a:lvl1pPr algn="ctr">
              <a:defRPr sz="3200"/>
            </a:lvl1pPr>
          </a:lstStyle>
          <a:p>
            <a:pPr rtl="0"/>
            <a:r>
              <a:rPr lang="en-GB" noProof="0"/>
              <a:t>Click to edit Master title style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990000" y="4248000"/>
            <a:ext cx="4075200" cy="1520975"/>
          </a:xfrm>
        </p:spPr>
        <p:txBody>
          <a:bodyPr rtlCol="0">
            <a:normAutofit/>
          </a:bodyPr>
          <a:lstStyle>
            <a:lvl1pPr marL="0" indent="0" algn="ctr">
              <a:buNone/>
              <a:defRPr/>
            </a:lvl1pPr>
          </a:lstStyle>
          <a:p>
            <a:pPr rtl="0"/>
            <a:r>
              <a:rPr lang="en-GB" noProof="0"/>
              <a:t>Subtitle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p:nvPr>
        </p:nvSpPr>
        <p:spPr>
          <a:xfrm>
            <a:off x="6654800" y="563563"/>
            <a:ext cx="4995863" cy="2706687"/>
          </a:xfrm>
        </p:spPr>
        <p:txBody>
          <a:bodyPr rtlCol="0"/>
          <a:lstStyle/>
          <a:p>
            <a:pPr rtl="0"/>
            <a:r>
              <a:rPr lang="en-GB" noProof="0"/>
              <a:t>Click icon to add picture</a:t>
            </a:r>
          </a:p>
        </p:txBody>
      </p:sp>
      <p:sp>
        <p:nvSpPr>
          <p:cNvPr id="26" name="Picture Placeholder 25">
            <a:extLst>
              <a:ext uri="{FF2B5EF4-FFF2-40B4-BE49-F238E27FC236}">
                <a16:creationId xmlns:a16="http://schemas.microsoft.com/office/drawing/2014/main" id="{92FA415D-7F98-4C81-A18F-A114BF021CC5}"/>
              </a:ext>
            </a:extLst>
          </p:cNvPr>
          <p:cNvSpPr>
            <a:spLocks noGrp="1"/>
          </p:cNvSpPr>
          <p:nvPr>
            <p:ph type="pic" sz="quarter" idx="14"/>
          </p:nvPr>
        </p:nvSpPr>
        <p:spPr>
          <a:xfrm>
            <a:off x="6654800" y="3587750"/>
            <a:ext cx="4995863" cy="2698750"/>
          </a:xfrm>
        </p:spPr>
        <p:txBody>
          <a:bodyPr rtlCol="0"/>
          <a:lstStyle/>
          <a:p>
            <a:pPr rtl="0"/>
            <a:r>
              <a:rPr lang="en-GB" noProof="0"/>
              <a:t>Click icon to add picture</a:t>
            </a:r>
          </a:p>
        </p:txBody>
      </p:sp>
      <p:grpSp>
        <p:nvGrpSpPr>
          <p:cNvPr id="6" name="Group 5" hidden="1">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spTree>
    <p:extLst>
      <p:ext uri="{BB962C8B-B14F-4D97-AF65-F5344CB8AC3E}">
        <p14:creationId xmlns:p14="http://schemas.microsoft.com/office/powerpoint/2010/main" val="193872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rtlCol="0"/>
          <a:lstStyle>
            <a:lvl1pPr>
              <a:defRPr/>
            </a:lvl1pPr>
          </a:lstStyle>
          <a:p>
            <a:pPr rtl="0"/>
            <a:r>
              <a:rPr lang="en-IN" noProof="0"/>
              <a:t>20XX</a:t>
            </a:r>
            <a:endParaRPr lang="en-GB" noProof="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rtlCol="0"/>
          <a:lstStyle/>
          <a:p>
            <a:pPr rtl="0"/>
            <a:r>
              <a:rPr lang="en-GB" noProof="0"/>
              <a:t>Lending Case Study - Atharv and Nikhil</a:t>
            </a:r>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rtlCol="0"/>
          <a:lstStyle/>
          <a:p>
            <a:pPr rtl="0"/>
            <a:fld id="{FF2BD96E-3838-45D2-9031-D3AF67C920A5}" type="slidenum">
              <a:rPr lang="en-GB" noProof="0" smtClean="0"/>
              <a:t>‹#›</a:t>
            </a:fld>
            <a:endParaRPr lang="en-GB" noProof="0"/>
          </a:p>
        </p:txBody>
      </p:sp>
    </p:spTree>
    <p:extLst>
      <p:ext uri="{BB962C8B-B14F-4D97-AF65-F5344CB8AC3E}">
        <p14:creationId xmlns:p14="http://schemas.microsoft.com/office/powerpoint/2010/main" val="137205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a:xfrm>
            <a:off x="838200" y="1839595"/>
            <a:ext cx="10515600" cy="415448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rtlCol="0"/>
          <a:lstStyle>
            <a:lvl1pPr>
              <a:defRPr/>
            </a:lvl1pPr>
          </a:lstStyle>
          <a:p>
            <a:pPr rtl="0"/>
            <a:r>
              <a:rPr lang="en-IN" noProof="0"/>
              <a:t>20XX</a:t>
            </a:r>
            <a:endParaRPr lang="en-GB" noProof="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rtlCol="0"/>
          <a:lstStyle/>
          <a:p>
            <a:pPr rtl="0"/>
            <a:r>
              <a:rPr lang="en-GB" noProof="0"/>
              <a:t>Lending Case Study - Atharv and Nikhil</a:t>
            </a:r>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rtlCol="0"/>
          <a:lstStyle/>
          <a:p>
            <a:pPr rtl="0"/>
            <a:fld id="{FF2BD96E-3838-45D2-9031-D3AF67C920A5}" type="slidenum">
              <a:rPr lang="en-GB" noProof="0" smtClean="0"/>
              <a:t>‹#›</a:t>
            </a:fld>
            <a:endParaRPr lang="en-GB" noProof="0"/>
          </a:p>
        </p:txBody>
      </p:sp>
    </p:spTree>
    <p:extLst>
      <p:ext uri="{BB962C8B-B14F-4D97-AF65-F5344CB8AC3E}">
        <p14:creationId xmlns:p14="http://schemas.microsoft.com/office/powerpoint/2010/main" val="63725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7324726" y="4217899"/>
            <a:ext cx="4079874" cy="1132373"/>
          </a:xfrm>
        </p:spPr>
        <p:txBody>
          <a:bodyPr rtlCol="0" anchor="t">
            <a:noAutofit/>
          </a:bodyPr>
          <a:lstStyle>
            <a:lvl1pPr algn="ctr">
              <a:defRPr sz="3200"/>
            </a:lvl1pPr>
          </a:lstStyle>
          <a:p>
            <a:pPr rtl="0"/>
            <a:r>
              <a:rPr lang="en-GB" noProof="0"/>
              <a:t>Click to edit Master title style</a:t>
            </a:r>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7324726" y="1541995"/>
            <a:ext cx="4079874" cy="2457819"/>
          </a:xfrm>
        </p:spPr>
        <p:txBody>
          <a:bodyPr rtlCol="0" anchor="b">
            <a:normAutofit/>
          </a:bodyPr>
          <a:lstStyle>
            <a:lvl1pPr marL="0" indent="0" algn="ctr">
              <a:lnSpc>
                <a:spcPct val="125000"/>
              </a:lnSpc>
              <a:buNone/>
              <a:defRPr sz="32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43" name="Picture Placeholder 42">
            <a:extLst>
              <a:ext uri="{FF2B5EF4-FFF2-40B4-BE49-F238E27FC236}">
                <a16:creationId xmlns:a16="http://schemas.microsoft.com/office/drawing/2014/main" id="{E0B6C055-B48A-412B-88B0-737289AC0BDB}"/>
              </a:ext>
            </a:extLst>
          </p:cNvPr>
          <p:cNvSpPr>
            <a:spLocks noGrp="1"/>
          </p:cNvSpPr>
          <p:nvPr>
            <p:ph type="pic" sz="quarter" idx="10"/>
          </p:nvPr>
        </p:nvSpPr>
        <p:spPr>
          <a:xfrm>
            <a:off x="539750" y="536575"/>
            <a:ext cx="2366963" cy="2760663"/>
          </a:xfrm>
        </p:spPr>
        <p:txBody>
          <a:bodyPr rtlCol="0"/>
          <a:lstStyle/>
          <a:p>
            <a:pPr rtl="0"/>
            <a:r>
              <a:rPr lang="en-GB" noProof="0"/>
              <a:t>Click icon to add picture</a:t>
            </a:r>
          </a:p>
        </p:txBody>
      </p:sp>
      <p:sp>
        <p:nvSpPr>
          <p:cNvPr id="44" name="Picture Placeholder 42">
            <a:extLst>
              <a:ext uri="{FF2B5EF4-FFF2-40B4-BE49-F238E27FC236}">
                <a16:creationId xmlns:a16="http://schemas.microsoft.com/office/drawing/2014/main" id="{AE13F241-D0A7-491D-81D3-CB6450291490}"/>
              </a:ext>
            </a:extLst>
          </p:cNvPr>
          <p:cNvSpPr>
            <a:spLocks noGrp="1"/>
          </p:cNvSpPr>
          <p:nvPr>
            <p:ph type="pic" sz="quarter" idx="11"/>
          </p:nvPr>
        </p:nvSpPr>
        <p:spPr>
          <a:xfrm>
            <a:off x="3174887" y="543842"/>
            <a:ext cx="2366963" cy="2760663"/>
          </a:xfrm>
        </p:spPr>
        <p:txBody>
          <a:bodyPr rtlCol="0"/>
          <a:lstStyle/>
          <a:p>
            <a:pPr rtl="0"/>
            <a:r>
              <a:rPr lang="en-GB" noProof="0"/>
              <a:t>Click icon to add picture</a:t>
            </a:r>
          </a:p>
        </p:txBody>
      </p:sp>
      <p:sp>
        <p:nvSpPr>
          <p:cNvPr id="46" name="Picture Placeholder 42">
            <a:extLst>
              <a:ext uri="{FF2B5EF4-FFF2-40B4-BE49-F238E27FC236}">
                <a16:creationId xmlns:a16="http://schemas.microsoft.com/office/drawing/2014/main" id="{DC189B8E-5A5B-400F-8F5F-63F61759E081}"/>
              </a:ext>
            </a:extLst>
          </p:cNvPr>
          <p:cNvSpPr>
            <a:spLocks noGrp="1"/>
          </p:cNvSpPr>
          <p:nvPr>
            <p:ph type="pic" sz="quarter" idx="12"/>
          </p:nvPr>
        </p:nvSpPr>
        <p:spPr>
          <a:xfrm>
            <a:off x="539642" y="3563566"/>
            <a:ext cx="2366963" cy="2760663"/>
          </a:xfrm>
        </p:spPr>
        <p:txBody>
          <a:bodyPr rtlCol="0"/>
          <a:lstStyle/>
          <a:p>
            <a:pPr rtl="0"/>
            <a:r>
              <a:rPr lang="en-GB" noProof="0"/>
              <a:t>Click icon to add picture</a:t>
            </a:r>
          </a:p>
        </p:txBody>
      </p:sp>
      <p:sp>
        <p:nvSpPr>
          <p:cNvPr id="47" name="Picture Placeholder 42">
            <a:extLst>
              <a:ext uri="{FF2B5EF4-FFF2-40B4-BE49-F238E27FC236}">
                <a16:creationId xmlns:a16="http://schemas.microsoft.com/office/drawing/2014/main" id="{07055732-D9B3-42AF-9ADA-0D1F8DC2D5FB}"/>
              </a:ext>
            </a:extLst>
          </p:cNvPr>
          <p:cNvSpPr>
            <a:spLocks noGrp="1"/>
          </p:cNvSpPr>
          <p:nvPr>
            <p:ph type="pic" sz="quarter" idx="13"/>
          </p:nvPr>
        </p:nvSpPr>
        <p:spPr>
          <a:xfrm>
            <a:off x="3174779" y="3570833"/>
            <a:ext cx="2366963" cy="2760663"/>
          </a:xfrm>
        </p:spPr>
        <p:txBody>
          <a:bodyPr rtlCol="0"/>
          <a:lstStyle/>
          <a:p>
            <a:pPr rtl="0"/>
            <a:r>
              <a:rPr lang="en-GB" noProof="0"/>
              <a:t>Click icon to add picture</a:t>
            </a:r>
          </a:p>
        </p:txBody>
      </p:sp>
      <p:sp>
        <p:nvSpPr>
          <p:cNvPr id="28" name="Date Placeholder 47">
            <a:extLst>
              <a:ext uri="{FF2B5EF4-FFF2-40B4-BE49-F238E27FC236}">
                <a16:creationId xmlns:a16="http://schemas.microsoft.com/office/drawing/2014/main" id="{5B51C357-082C-45A5-80C8-69FD4B94D329}"/>
              </a:ext>
            </a:extLst>
          </p:cNvPr>
          <p:cNvSpPr txBox="1">
            <a:spLocks/>
          </p:cNvSpPr>
          <p:nvPr userDrawn="1"/>
        </p:nvSpPr>
        <p:spPr>
          <a:xfrm>
            <a:off x="450000" y="6357168"/>
            <a:ext cx="1760150" cy="4616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GB" noProof="0"/>
              <a:t>20XX</a:t>
            </a:r>
          </a:p>
        </p:txBody>
      </p:sp>
      <p:cxnSp>
        <p:nvCxnSpPr>
          <p:cNvPr id="18" name="Straight Connector 17">
            <a:extLst>
              <a:ext uri="{FF2B5EF4-FFF2-40B4-BE49-F238E27FC236}">
                <a16:creationId xmlns:a16="http://schemas.microsoft.com/office/drawing/2014/main" id="{D7ED9792-4CB9-419E-9961-050A9E00E2FA}"/>
              </a:ext>
              <a:ext uri="{C183D7F6-B498-43B3-948B-1728B52AA6E4}">
                <adec:decorative xmlns:adec="http://schemas.microsoft.com/office/drawing/2017/decorative" val="1"/>
              </a:ext>
            </a:extLst>
          </p:cNvPr>
          <p:cNvCxnSpPr>
            <a:cxnSpLocks/>
          </p:cNvCxnSpPr>
          <p:nvPr userDrawn="1"/>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hidden="1">
            <a:extLst>
              <a:ext uri="{FF2B5EF4-FFF2-40B4-BE49-F238E27FC236}">
                <a16:creationId xmlns:a16="http://schemas.microsoft.com/office/drawing/2014/main" id="{E1EC9E08-1228-4409-88CC-9D1927E83943}"/>
              </a:ext>
              <a:ext uri="{C183D7F6-B498-43B3-948B-1728B52AA6E4}">
                <adec:decorative xmlns:adec="http://schemas.microsoft.com/office/drawing/2017/decorative" val="1"/>
              </a:ext>
            </a:extLst>
          </p:cNvPr>
          <p:cNvGrpSpPr/>
          <p:nvPr userDrawn="1"/>
        </p:nvGrpSpPr>
        <p:grpSpPr>
          <a:xfrm rot="8100000" flipH="1">
            <a:off x="6674373" y="402322"/>
            <a:ext cx="641184" cy="1069728"/>
            <a:chOff x="6484111" y="2967038"/>
            <a:chExt cx="641184" cy="1069728"/>
          </a:xfrm>
        </p:grpSpPr>
        <p:grpSp>
          <p:nvGrpSpPr>
            <p:cNvPr id="20" name="Group 19">
              <a:extLst>
                <a:ext uri="{FF2B5EF4-FFF2-40B4-BE49-F238E27FC236}">
                  <a16:creationId xmlns:a16="http://schemas.microsoft.com/office/drawing/2014/main" id="{0A892AB7-AE89-4F73-AE0D-3503473E251A}"/>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734AFAA3-AA68-425A-834B-00F9D3690BA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6" name="Freeform 69">
                <a:extLst>
                  <a:ext uri="{FF2B5EF4-FFF2-40B4-BE49-F238E27FC236}">
                    <a16:creationId xmlns:a16="http://schemas.microsoft.com/office/drawing/2014/main" id="{36ED0F24-8619-4AED-A07A-D075DF2AF24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7" name="Line 70">
                <a:extLst>
                  <a:ext uri="{FF2B5EF4-FFF2-40B4-BE49-F238E27FC236}">
                    <a16:creationId xmlns:a16="http://schemas.microsoft.com/office/drawing/2014/main" id="{21E04150-0D06-4DFB-A73B-66DED0A5CFC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21" name="Group 20">
              <a:extLst>
                <a:ext uri="{FF2B5EF4-FFF2-40B4-BE49-F238E27FC236}">
                  <a16:creationId xmlns:a16="http://schemas.microsoft.com/office/drawing/2014/main" id="{EA3C053E-6843-4D44-A64D-A37FD38410B0}"/>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A84DD506-3B91-4CE4-AE62-8E2FCA17D9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3" name="Freeform 69">
                <a:extLst>
                  <a:ext uri="{FF2B5EF4-FFF2-40B4-BE49-F238E27FC236}">
                    <a16:creationId xmlns:a16="http://schemas.microsoft.com/office/drawing/2014/main" id="{18C6659C-7CBF-419E-B2AB-53A6FBB4FF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4" name="Line 70">
                <a:extLst>
                  <a:ext uri="{FF2B5EF4-FFF2-40B4-BE49-F238E27FC236}">
                    <a16:creationId xmlns:a16="http://schemas.microsoft.com/office/drawing/2014/main" id="{C7B1B371-3EFF-4F0E-8B44-1A397B69DDF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29" name="Footer Placeholder 48">
            <a:extLst>
              <a:ext uri="{FF2B5EF4-FFF2-40B4-BE49-F238E27FC236}">
                <a16:creationId xmlns:a16="http://schemas.microsoft.com/office/drawing/2014/main" id="{B217CCF8-D1B0-4B96-AF9D-78BFAEE6D77D}"/>
              </a:ext>
            </a:extLst>
          </p:cNvPr>
          <p:cNvSpPr txBox="1">
            <a:spLocks/>
          </p:cNvSpPr>
          <p:nvPr userDrawn="1"/>
        </p:nvSpPr>
        <p:spPr>
          <a:xfrm>
            <a:off x="2754312" y="6357600"/>
            <a:ext cx="6683376" cy="460800"/>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GB" noProof="0"/>
              <a:t>Sample Footer Text</a:t>
            </a:r>
          </a:p>
        </p:txBody>
      </p:sp>
      <p:grpSp>
        <p:nvGrpSpPr>
          <p:cNvPr id="30" name="Group 29" hidden="1">
            <a:extLst>
              <a:ext uri="{FF2B5EF4-FFF2-40B4-BE49-F238E27FC236}">
                <a16:creationId xmlns:a16="http://schemas.microsoft.com/office/drawing/2014/main" id="{615108B9-F897-467F-809F-6A4A2AE7EA20}"/>
              </a:ext>
              <a:ext uri="{C183D7F6-B498-43B3-948B-1728B52AA6E4}">
                <adec:decorative xmlns:adec="http://schemas.microsoft.com/office/drawing/2017/decorative" val="1"/>
              </a:ext>
            </a:extLst>
          </p:cNvPr>
          <p:cNvGrpSpPr/>
          <p:nvPr userDrawn="1"/>
        </p:nvGrpSpPr>
        <p:grpSpPr>
          <a:xfrm rot="18900000" flipH="1">
            <a:off x="11020475" y="5368081"/>
            <a:ext cx="641184" cy="1069728"/>
            <a:chOff x="6484111" y="2967038"/>
            <a:chExt cx="641184" cy="1069728"/>
          </a:xfrm>
        </p:grpSpPr>
        <p:grpSp>
          <p:nvGrpSpPr>
            <p:cNvPr id="31" name="Group 30">
              <a:extLst>
                <a:ext uri="{FF2B5EF4-FFF2-40B4-BE49-F238E27FC236}">
                  <a16:creationId xmlns:a16="http://schemas.microsoft.com/office/drawing/2014/main" id="{86413051-FD79-4060-A702-60F38BF4A35C}"/>
                </a:ext>
              </a:extLst>
            </p:cNvPr>
            <p:cNvGrpSpPr/>
            <p:nvPr/>
          </p:nvGrpSpPr>
          <p:grpSpPr>
            <a:xfrm>
              <a:off x="6808136" y="2967038"/>
              <a:ext cx="317159" cy="932400"/>
              <a:chOff x="6808136" y="2967038"/>
              <a:chExt cx="317159" cy="932400"/>
            </a:xfrm>
          </p:grpSpPr>
          <p:sp>
            <p:nvSpPr>
              <p:cNvPr id="36" name="Freeform 68">
                <a:extLst>
                  <a:ext uri="{FF2B5EF4-FFF2-40B4-BE49-F238E27FC236}">
                    <a16:creationId xmlns:a16="http://schemas.microsoft.com/office/drawing/2014/main" id="{B764F2D9-1B19-42EA-9AF0-6050DDABAA0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7" name="Freeform 69">
                <a:extLst>
                  <a:ext uri="{FF2B5EF4-FFF2-40B4-BE49-F238E27FC236}">
                    <a16:creationId xmlns:a16="http://schemas.microsoft.com/office/drawing/2014/main" id="{557F4B3F-3926-4C1D-ABBF-B2380987179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8" name="Line 70">
                <a:extLst>
                  <a:ext uri="{FF2B5EF4-FFF2-40B4-BE49-F238E27FC236}">
                    <a16:creationId xmlns:a16="http://schemas.microsoft.com/office/drawing/2014/main" id="{81E74331-4EEB-49F8-912F-1DF74636E772}"/>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32" name="Group 31">
              <a:extLst>
                <a:ext uri="{FF2B5EF4-FFF2-40B4-BE49-F238E27FC236}">
                  <a16:creationId xmlns:a16="http://schemas.microsoft.com/office/drawing/2014/main" id="{E88BEEF7-57D3-43D4-9EBA-6948ED40B433}"/>
                </a:ext>
              </a:extLst>
            </p:cNvPr>
            <p:cNvGrpSpPr/>
            <p:nvPr/>
          </p:nvGrpSpPr>
          <p:grpSpPr>
            <a:xfrm rot="18900000" flipH="1">
              <a:off x="6484111" y="3104366"/>
              <a:ext cx="317159" cy="932400"/>
              <a:chOff x="6808136" y="2967038"/>
              <a:chExt cx="317159" cy="932400"/>
            </a:xfrm>
          </p:grpSpPr>
          <p:sp>
            <p:nvSpPr>
              <p:cNvPr id="33" name="Freeform 68">
                <a:extLst>
                  <a:ext uri="{FF2B5EF4-FFF2-40B4-BE49-F238E27FC236}">
                    <a16:creationId xmlns:a16="http://schemas.microsoft.com/office/drawing/2014/main" id="{0CD7B047-B489-4D5B-9C32-1BA667136A12}"/>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4" name="Freeform 69">
                <a:extLst>
                  <a:ext uri="{FF2B5EF4-FFF2-40B4-BE49-F238E27FC236}">
                    <a16:creationId xmlns:a16="http://schemas.microsoft.com/office/drawing/2014/main" id="{2B703141-C1B3-4AFF-991F-D77B298AE8B4}"/>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5" name="Line 70">
                <a:extLst>
                  <a:ext uri="{FF2B5EF4-FFF2-40B4-BE49-F238E27FC236}">
                    <a16:creationId xmlns:a16="http://schemas.microsoft.com/office/drawing/2014/main" id="{FEEBB32D-FA5C-432C-B55F-1F74A4D13F17}"/>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39" name="Slide Number Placeholder 49">
            <a:extLst>
              <a:ext uri="{FF2B5EF4-FFF2-40B4-BE49-F238E27FC236}">
                <a16:creationId xmlns:a16="http://schemas.microsoft.com/office/drawing/2014/main" id="{FAE9A1BE-DDB9-4362-A4F6-BE1A07DBF6F1}"/>
              </a:ext>
            </a:extLst>
          </p:cNvPr>
          <p:cNvSpPr txBox="1">
            <a:spLocks/>
          </p:cNvSpPr>
          <p:nvPr userDrawn="1"/>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D39607A7-8386-47DB-8578-DDEDD194E5D4}" type="slidenum">
              <a:rPr lang="en-GB" noProof="0" smtClean="0"/>
              <a:pPr/>
              <a:t>‹#›</a:t>
            </a:fld>
            <a:endParaRPr lang="en-GB" noProof="0"/>
          </a:p>
        </p:txBody>
      </p:sp>
    </p:spTree>
    <p:extLst>
      <p:ext uri="{BB962C8B-B14F-4D97-AF65-F5344CB8AC3E}">
        <p14:creationId xmlns:p14="http://schemas.microsoft.com/office/powerpoint/2010/main" val="128376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rtlCol="0"/>
          <a:lstStyle>
            <a:lvl1pPr algn="ctr">
              <a:defRPr/>
            </a:lvl1pPr>
          </a:lstStyle>
          <a:p>
            <a:pPr rtl="0"/>
            <a:r>
              <a:rPr lang="en-GB" noProof="0"/>
              <a:t>Click to edit Master title style</a:t>
            </a:r>
          </a:p>
        </p:txBody>
      </p:sp>
      <p:sp>
        <p:nvSpPr>
          <p:cNvPr id="14" name="Picture Placeholder 13">
            <a:extLst>
              <a:ext uri="{FF2B5EF4-FFF2-40B4-BE49-F238E27FC236}">
                <a16:creationId xmlns:a16="http://schemas.microsoft.com/office/drawing/2014/main" id="{BC50FC60-9736-40BD-8EF0-51BD04771675}"/>
              </a:ext>
            </a:extLst>
          </p:cNvPr>
          <p:cNvSpPr>
            <a:spLocks noGrp="1"/>
          </p:cNvSpPr>
          <p:nvPr>
            <p:ph type="pic" sz="quarter" idx="13"/>
          </p:nvPr>
        </p:nvSpPr>
        <p:spPr>
          <a:xfrm>
            <a:off x="1166813" y="2479675"/>
            <a:ext cx="1587500" cy="2330450"/>
          </a:xfrm>
        </p:spPr>
        <p:txBody>
          <a:bodyPr rtlCol="0"/>
          <a:lstStyle/>
          <a:p>
            <a:pPr rtl="0"/>
            <a:r>
              <a:rPr lang="en-GB" noProof="0"/>
              <a:t>Click icon to add picture</a:t>
            </a:r>
          </a:p>
        </p:txBody>
      </p:sp>
      <p:sp>
        <p:nvSpPr>
          <p:cNvPr id="15" name="Picture Placeholder 13">
            <a:extLst>
              <a:ext uri="{FF2B5EF4-FFF2-40B4-BE49-F238E27FC236}">
                <a16:creationId xmlns:a16="http://schemas.microsoft.com/office/drawing/2014/main" id="{7D564077-E600-44C8-B691-00C1C3ECC1C6}"/>
              </a:ext>
            </a:extLst>
          </p:cNvPr>
          <p:cNvSpPr>
            <a:spLocks noGrp="1"/>
          </p:cNvSpPr>
          <p:nvPr>
            <p:ph type="pic" sz="quarter" idx="14"/>
          </p:nvPr>
        </p:nvSpPr>
        <p:spPr>
          <a:xfrm>
            <a:off x="3228885" y="2479675"/>
            <a:ext cx="1587500" cy="2330450"/>
          </a:xfrm>
        </p:spPr>
        <p:txBody>
          <a:bodyPr rtlCol="0"/>
          <a:lstStyle/>
          <a:p>
            <a:pPr rtl="0"/>
            <a:r>
              <a:rPr lang="en-GB" noProof="0"/>
              <a:t>Click icon to add picture</a:t>
            </a:r>
          </a:p>
        </p:txBody>
      </p:sp>
      <p:sp>
        <p:nvSpPr>
          <p:cNvPr id="16" name="Picture Placeholder 13">
            <a:extLst>
              <a:ext uri="{FF2B5EF4-FFF2-40B4-BE49-F238E27FC236}">
                <a16:creationId xmlns:a16="http://schemas.microsoft.com/office/drawing/2014/main" id="{5EF6670B-24A6-4EC1-AB19-83414A6BFC81}"/>
              </a:ext>
            </a:extLst>
          </p:cNvPr>
          <p:cNvSpPr>
            <a:spLocks noGrp="1"/>
          </p:cNvSpPr>
          <p:nvPr>
            <p:ph type="pic" sz="quarter" idx="15"/>
          </p:nvPr>
        </p:nvSpPr>
        <p:spPr>
          <a:xfrm>
            <a:off x="5302249" y="2479675"/>
            <a:ext cx="1587500" cy="2330450"/>
          </a:xfrm>
        </p:spPr>
        <p:txBody>
          <a:bodyPr rtlCol="0"/>
          <a:lstStyle/>
          <a:p>
            <a:pPr rtl="0"/>
            <a:r>
              <a:rPr lang="en-GB" noProof="0"/>
              <a:t>Click icon to add picture</a:t>
            </a:r>
          </a:p>
        </p:txBody>
      </p:sp>
      <p:sp>
        <p:nvSpPr>
          <p:cNvPr id="17" name="Picture Placeholder 13">
            <a:extLst>
              <a:ext uri="{FF2B5EF4-FFF2-40B4-BE49-F238E27FC236}">
                <a16:creationId xmlns:a16="http://schemas.microsoft.com/office/drawing/2014/main" id="{DCE770BA-A562-4780-AEC9-94BC0C7C53FA}"/>
              </a:ext>
            </a:extLst>
          </p:cNvPr>
          <p:cNvSpPr>
            <a:spLocks noGrp="1"/>
          </p:cNvSpPr>
          <p:nvPr>
            <p:ph type="pic" sz="quarter" idx="16"/>
          </p:nvPr>
        </p:nvSpPr>
        <p:spPr>
          <a:xfrm>
            <a:off x="7364764" y="2479675"/>
            <a:ext cx="1587500" cy="2330450"/>
          </a:xfrm>
        </p:spPr>
        <p:txBody>
          <a:bodyPr rtlCol="0"/>
          <a:lstStyle/>
          <a:p>
            <a:pPr rtl="0"/>
            <a:r>
              <a:rPr lang="en-GB" noProof="0"/>
              <a:t>Click icon to add picture</a:t>
            </a:r>
          </a:p>
        </p:txBody>
      </p:sp>
      <p:sp>
        <p:nvSpPr>
          <p:cNvPr id="18" name="Picture Placeholder 13">
            <a:extLst>
              <a:ext uri="{FF2B5EF4-FFF2-40B4-BE49-F238E27FC236}">
                <a16:creationId xmlns:a16="http://schemas.microsoft.com/office/drawing/2014/main" id="{C627DB31-AE80-40F1-A5C7-E1FBE1521BD4}"/>
              </a:ext>
            </a:extLst>
          </p:cNvPr>
          <p:cNvSpPr>
            <a:spLocks noGrp="1"/>
          </p:cNvSpPr>
          <p:nvPr>
            <p:ph type="pic" sz="quarter" idx="17"/>
          </p:nvPr>
        </p:nvSpPr>
        <p:spPr>
          <a:xfrm>
            <a:off x="9437688" y="2479675"/>
            <a:ext cx="1587500" cy="2330450"/>
          </a:xfrm>
        </p:spPr>
        <p:txBody>
          <a:bodyPr rtlCol="0"/>
          <a:lstStyle/>
          <a:p>
            <a:pPr rtl="0"/>
            <a:r>
              <a:rPr lang="en-GB" noProof="0"/>
              <a:t>Click icon to add picture</a:t>
            </a:r>
          </a:p>
        </p:txBody>
      </p:sp>
      <p:cxnSp>
        <p:nvCxnSpPr>
          <p:cNvPr id="11" name="Straight Connector 10">
            <a:extLst>
              <a:ext uri="{FF2B5EF4-FFF2-40B4-BE49-F238E27FC236}">
                <a16:creationId xmlns:a16="http://schemas.microsoft.com/office/drawing/2014/main" id="{CDA79604-04BA-44C3-8188-694F8E9C2360}"/>
              </a:ext>
              <a:ext uri="{C183D7F6-B498-43B3-948B-1728B52AA6E4}">
                <adec:decorative xmlns:adec="http://schemas.microsoft.com/office/drawing/2017/decorative" val="1"/>
              </a:ext>
            </a:extLst>
          </p:cNvPr>
          <p:cNvCxnSpPr>
            <a:cxnSpLocks/>
          </p:cNvCxnSpPr>
          <p:nvPr userDrawn="1"/>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Text Placeholder 27">
            <a:extLst>
              <a:ext uri="{FF2B5EF4-FFF2-40B4-BE49-F238E27FC236}">
                <a16:creationId xmlns:a16="http://schemas.microsoft.com/office/drawing/2014/main" id="{325542BB-A1DE-421A-898F-007CCBCC1040}"/>
              </a:ext>
            </a:extLst>
          </p:cNvPr>
          <p:cNvSpPr>
            <a:spLocks noGrp="1"/>
          </p:cNvSpPr>
          <p:nvPr>
            <p:ph type="body" sz="quarter" idx="18"/>
          </p:nvPr>
        </p:nvSpPr>
        <p:spPr>
          <a:xfrm>
            <a:off x="1166813" y="5094555"/>
            <a:ext cx="1587499" cy="350292"/>
          </a:xfrm>
        </p:spPr>
        <p:txBody>
          <a:bodyPr rtlCol="0"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0" name="Text Placeholder 27">
            <a:extLst>
              <a:ext uri="{FF2B5EF4-FFF2-40B4-BE49-F238E27FC236}">
                <a16:creationId xmlns:a16="http://schemas.microsoft.com/office/drawing/2014/main" id="{95E87339-255E-4557-9768-A292ED25DBA8}"/>
              </a:ext>
            </a:extLst>
          </p:cNvPr>
          <p:cNvSpPr>
            <a:spLocks noGrp="1"/>
          </p:cNvSpPr>
          <p:nvPr>
            <p:ph type="body" sz="quarter" idx="19"/>
          </p:nvPr>
        </p:nvSpPr>
        <p:spPr>
          <a:xfrm>
            <a:off x="1166813" y="5371723"/>
            <a:ext cx="1587499" cy="350292"/>
          </a:xfrm>
        </p:spPr>
        <p:txBody>
          <a:bodyPr rtlCol="0">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1" name="Text Placeholder 27">
            <a:extLst>
              <a:ext uri="{FF2B5EF4-FFF2-40B4-BE49-F238E27FC236}">
                <a16:creationId xmlns:a16="http://schemas.microsoft.com/office/drawing/2014/main" id="{969EC781-370F-41FC-AD76-0728B465E512}"/>
              </a:ext>
            </a:extLst>
          </p:cNvPr>
          <p:cNvSpPr>
            <a:spLocks noGrp="1"/>
          </p:cNvSpPr>
          <p:nvPr>
            <p:ph type="body" sz="quarter" idx="20"/>
          </p:nvPr>
        </p:nvSpPr>
        <p:spPr>
          <a:xfrm>
            <a:off x="3228885" y="5094555"/>
            <a:ext cx="1587499" cy="350292"/>
          </a:xfrm>
        </p:spPr>
        <p:txBody>
          <a:bodyPr rtlCol="0"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2" name="Text Placeholder 27">
            <a:extLst>
              <a:ext uri="{FF2B5EF4-FFF2-40B4-BE49-F238E27FC236}">
                <a16:creationId xmlns:a16="http://schemas.microsoft.com/office/drawing/2014/main" id="{50C960BB-D9A3-417D-87D9-E93363FB5850}"/>
              </a:ext>
            </a:extLst>
          </p:cNvPr>
          <p:cNvSpPr>
            <a:spLocks noGrp="1"/>
          </p:cNvSpPr>
          <p:nvPr>
            <p:ph type="body" sz="quarter" idx="21"/>
          </p:nvPr>
        </p:nvSpPr>
        <p:spPr>
          <a:xfrm>
            <a:off x="3228885" y="5371723"/>
            <a:ext cx="1587499" cy="350292"/>
          </a:xfrm>
        </p:spPr>
        <p:txBody>
          <a:bodyPr rtlCol="0">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3" name="Text Placeholder 27">
            <a:extLst>
              <a:ext uri="{FF2B5EF4-FFF2-40B4-BE49-F238E27FC236}">
                <a16:creationId xmlns:a16="http://schemas.microsoft.com/office/drawing/2014/main" id="{714B566C-453D-4E47-8BE0-2EF7145AD3AF}"/>
              </a:ext>
            </a:extLst>
          </p:cNvPr>
          <p:cNvSpPr>
            <a:spLocks noGrp="1"/>
          </p:cNvSpPr>
          <p:nvPr>
            <p:ph type="body" sz="quarter" idx="22"/>
          </p:nvPr>
        </p:nvSpPr>
        <p:spPr>
          <a:xfrm>
            <a:off x="5302249" y="5094555"/>
            <a:ext cx="1587499" cy="350292"/>
          </a:xfrm>
        </p:spPr>
        <p:txBody>
          <a:bodyPr rtlCol="0"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4" name="Text Placeholder 27">
            <a:extLst>
              <a:ext uri="{FF2B5EF4-FFF2-40B4-BE49-F238E27FC236}">
                <a16:creationId xmlns:a16="http://schemas.microsoft.com/office/drawing/2014/main" id="{8C9D423F-AE1B-476A-AC7E-F34CE6ABFA31}"/>
              </a:ext>
            </a:extLst>
          </p:cNvPr>
          <p:cNvSpPr>
            <a:spLocks noGrp="1"/>
          </p:cNvSpPr>
          <p:nvPr>
            <p:ph type="body" sz="quarter" idx="23"/>
          </p:nvPr>
        </p:nvSpPr>
        <p:spPr>
          <a:xfrm>
            <a:off x="5302249" y="5371723"/>
            <a:ext cx="1587499" cy="350292"/>
          </a:xfrm>
        </p:spPr>
        <p:txBody>
          <a:bodyPr rtlCol="0">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5" name="Text Placeholder 27">
            <a:extLst>
              <a:ext uri="{FF2B5EF4-FFF2-40B4-BE49-F238E27FC236}">
                <a16:creationId xmlns:a16="http://schemas.microsoft.com/office/drawing/2014/main" id="{F25DCDC4-ECAE-47AB-8ED3-07D8D33BF181}"/>
              </a:ext>
            </a:extLst>
          </p:cNvPr>
          <p:cNvSpPr>
            <a:spLocks noGrp="1"/>
          </p:cNvSpPr>
          <p:nvPr>
            <p:ph type="body" sz="quarter" idx="24"/>
          </p:nvPr>
        </p:nvSpPr>
        <p:spPr>
          <a:xfrm>
            <a:off x="7364765" y="5094555"/>
            <a:ext cx="1587499" cy="350292"/>
          </a:xfrm>
        </p:spPr>
        <p:txBody>
          <a:bodyPr rtlCol="0"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6" name="Text Placeholder 27">
            <a:extLst>
              <a:ext uri="{FF2B5EF4-FFF2-40B4-BE49-F238E27FC236}">
                <a16:creationId xmlns:a16="http://schemas.microsoft.com/office/drawing/2014/main" id="{1A7D8398-681A-475F-9624-02EFB0099D50}"/>
              </a:ext>
            </a:extLst>
          </p:cNvPr>
          <p:cNvSpPr>
            <a:spLocks noGrp="1"/>
          </p:cNvSpPr>
          <p:nvPr>
            <p:ph type="body" sz="quarter" idx="25"/>
          </p:nvPr>
        </p:nvSpPr>
        <p:spPr>
          <a:xfrm>
            <a:off x="7364765" y="5371723"/>
            <a:ext cx="1587499" cy="350292"/>
          </a:xfrm>
        </p:spPr>
        <p:txBody>
          <a:bodyPr rtlCol="0">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7" name="Text Placeholder 27">
            <a:extLst>
              <a:ext uri="{FF2B5EF4-FFF2-40B4-BE49-F238E27FC236}">
                <a16:creationId xmlns:a16="http://schemas.microsoft.com/office/drawing/2014/main" id="{9692C358-06E1-468E-90F8-9F5F3918233E}"/>
              </a:ext>
            </a:extLst>
          </p:cNvPr>
          <p:cNvSpPr>
            <a:spLocks noGrp="1"/>
          </p:cNvSpPr>
          <p:nvPr>
            <p:ph type="body" sz="quarter" idx="26"/>
          </p:nvPr>
        </p:nvSpPr>
        <p:spPr>
          <a:xfrm>
            <a:off x="9437688" y="5094555"/>
            <a:ext cx="1587499" cy="350292"/>
          </a:xfrm>
        </p:spPr>
        <p:txBody>
          <a:bodyPr rtlCol="0"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8" name="Text Placeholder 27">
            <a:extLst>
              <a:ext uri="{FF2B5EF4-FFF2-40B4-BE49-F238E27FC236}">
                <a16:creationId xmlns:a16="http://schemas.microsoft.com/office/drawing/2014/main" id="{2167CC03-B865-47EB-83C3-CA5CDC584C0F}"/>
              </a:ext>
            </a:extLst>
          </p:cNvPr>
          <p:cNvSpPr>
            <a:spLocks noGrp="1"/>
          </p:cNvSpPr>
          <p:nvPr>
            <p:ph type="body" sz="quarter" idx="27"/>
          </p:nvPr>
        </p:nvSpPr>
        <p:spPr>
          <a:xfrm>
            <a:off x="9437688" y="5371723"/>
            <a:ext cx="1587499" cy="350292"/>
          </a:xfrm>
        </p:spPr>
        <p:txBody>
          <a:bodyPr rtlCol="0">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rtlCol="0"/>
          <a:lstStyle>
            <a:lvl1pPr>
              <a:defRPr/>
            </a:lvl1pPr>
          </a:lstStyle>
          <a:p>
            <a:pPr rtl="0"/>
            <a:r>
              <a:rPr lang="en-IN" noProof="0"/>
              <a:t>20XX</a:t>
            </a:r>
            <a:endParaRPr lang="en-GB" noProof="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rtlCol="0"/>
          <a:lstStyle/>
          <a:p>
            <a:pPr rtl="0"/>
            <a:r>
              <a:rPr lang="en-GB" noProof="0"/>
              <a:t>Lending Case Study - Atharv and Nikhil</a:t>
            </a:r>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88530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rtlCol="0"/>
          <a:lstStyle>
            <a:lvl1pPr>
              <a:defRPr/>
            </a:lvl1pPr>
          </a:lstStyle>
          <a:p>
            <a:pPr rtl="0"/>
            <a:r>
              <a:rPr lang="en-IN" noProof="0"/>
              <a:t>20XX</a:t>
            </a:r>
            <a:endParaRPr lang="en-GB" noProof="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rtlCol="0"/>
          <a:lstStyle/>
          <a:p>
            <a:pPr rtl="0"/>
            <a:r>
              <a:rPr lang="en-GB" noProof="0"/>
              <a:t>Lending Case Study - Atharv and Nikhil</a:t>
            </a:r>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273054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pPr rtl="0"/>
            <a:r>
              <a:rPr lang="en-IN" noProof="0"/>
              <a:t>20XX</a:t>
            </a:r>
            <a:endParaRPr lang="en-GB" noProof="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pPr rtl="0"/>
            <a:r>
              <a:rPr lang="en-GB" noProof="0"/>
              <a:t>Lending Case Study - Atharv and Nikhil</a:t>
            </a:r>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911974659"/>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 id="2147483678" r:id="rId4"/>
    <p:sldLayoutId id="2147483660" r:id="rId5"/>
    <p:sldLayoutId id="2147483680" r:id="rId6"/>
    <p:sldLayoutId id="2147483679" r:id="rId7"/>
    <p:sldLayoutId id="2147483677" r:id="rId8"/>
    <p:sldLayoutId id="2147483662" r:id="rId9"/>
    <p:sldLayoutId id="2147483663" r:id="rId10"/>
    <p:sldLayoutId id="2147483671" r:id="rId11"/>
    <p:sldLayoutId id="2147483676" r:id="rId12"/>
    <p:sldLayoutId id="2147483674" r:id="rId13"/>
  </p:sldLayoutIdLst>
  <p:hf hdr="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guide id="30" orient="horz" pos="2160" userDrawn="1">
          <p15:clr>
            <a:srgbClr val="A4A3A4"/>
          </p15:clr>
        </p15:guide>
        <p15:guide id="31" pos="3840" userDrawn="1">
          <p15:clr>
            <a:srgbClr val="A4A3A4"/>
          </p15:clr>
        </p15:guide>
        <p15:guide id="32" pos="240" userDrawn="1">
          <p15:clr>
            <a:srgbClr val="547EBF"/>
          </p15:clr>
        </p15:guide>
        <p15:guide id="33" orient="horz" pos="240" userDrawn="1">
          <p15:clr>
            <a:srgbClr val="547EBF"/>
          </p15:clr>
        </p15:guide>
        <p15:guide id="34" pos="7440" userDrawn="1">
          <p15:clr>
            <a:srgbClr val="547EBF"/>
          </p15:clr>
        </p15:guide>
        <p15:guide id="35" orient="horz" pos="4080" userDrawn="1">
          <p15:clr>
            <a:srgbClr val="547EBF"/>
          </p15:clr>
        </p15:guide>
        <p15:guide id="36" pos="3960" userDrawn="1">
          <p15:clr>
            <a:srgbClr val="547EBF"/>
          </p15:clr>
        </p15:guide>
        <p15:guide id="37" pos="3720" userDrawn="1">
          <p15:clr>
            <a:srgbClr val="547EBF"/>
          </p15:clr>
        </p15:guide>
        <p15:guide id="38" pos="2112" userDrawn="1">
          <p15:clr>
            <a:srgbClr val="547EBF"/>
          </p15:clr>
        </p15:guide>
        <p15:guide id="39" pos="1848" userDrawn="1">
          <p15:clr>
            <a:srgbClr val="547EBF"/>
          </p15:clr>
        </p15:guide>
        <p15:guide id="40" pos="5568" userDrawn="1">
          <p15:clr>
            <a:srgbClr val="547EBF"/>
          </p15:clr>
        </p15:guide>
        <p15:guide id="41" pos="5832" userDrawn="1">
          <p15:clr>
            <a:srgbClr val="547EBF"/>
          </p15:clr>
        </p15:guide>
        <p15:guide id="42" pos="4968" userDrawn="1">
          <p15:clr>
            <a:srgbClr val="9FCC3B"/>
          </p15:clr>
        </p15:guide>
        <p15:guide id="43" pos="5208" userDrawn="1">
          <p15:clr>
            <a:srgbClr val="9FCC3B"/>
          </p15:clr>
        </p15:guide>
        <p15:guide id="44" pos="2712" userDrawn="1">
          <p15:clr>
            <a:srgbClr val="9FCC3B"/>
          </p15:clr>
        </p15:guide>
        <p15:guide id="45"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984522" y="874663"/>
            <a:ext cx="7222500" cy="2334637"/>
          </a:xfrm>
        </p:spPr>
        <p:txBody>
          <a:bodyPr rtlCol="0">
            <a:normAutofit/>
          </a:bodyPr>
          <a:lstStyle/>
          <a:p>
            <a:pPr rtl="0"/>
            <a:r>
              <a:rPr lang="en-GB" dirty="0"/>
              <a:t>Lending Loan Case Study</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p:txBody>
          <a:bodyPr rtlCol="0">
            <a:normAutofit/>
          </a:bodyPr>
          <a:lstStyle/>
          <a:p>
            <a:pPr rtl="0"/>
            <a:r>
              <a:rPr lang="en-GB" dirty="0" err="1">
                <a:cs typeface="Calibri"/>
              </a:rPr>
              <a:t>Atharv</a:t>
            </a:r>
            <a:r>
              <a:rPr lang="en-GB" dirty="0">
                <a:cs typeface="Calibri"/>
              </a:rPr>
              <a:t> </a:t>
            </a:r>
            <a:r>
              <a:rPr lang="en-GB" dirty="0" err="1">
                <a:cs typeface="Calibri"/>
              </a:rPr>
              <a:t>Ganla</a:t>
            </a:r>
            <a:endParaRPr lang="en-GB" dirty="0">
              <a:cs typeface="Calibri"/>
            </a:endParaRPr>
          </a:p>
          <a:p>
            <a:pPr rtl="0"/>
            <a:r>
              <a:rPr lang="en-GB" dirty="0">
                <a:cs typeface="Calibri"/>
              </a:rPr>
              <a:t>Nikhil </a:t>
            </a:r>
            <a:r>
              <a:rPr lang="en-GB" dirty="0" err="1">
                <a:cs typeface="Calibri"/>
              </a:rPr>
              <a:t>Mothkuri</a:t>
            </a:r>
            <a:endParaRPr lang="en-GB"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EBA95A96-F3EE-B0D9-21D6-A1F816D53856}"/>
              </a:ext>
            </a:extLst>
          </p:cNvPr>
          <p:cNvPicPr>
            <a:picLocks noChangeAspect="1"/>
          </p:cNvPicPr>
          <p:nvPr/>
        </p:nvPicPr>
        <p:blipFill>
          <a:blip r:embed="rId3"/>
          <a:stretch>
            <a:fillRect/>
          </a:stretch>
        </p:blipFill>
        <p:spPr>
          <a:xfrm>
            <a:off x="300798" y="3801898"/>
            <a:ext cx="3871626" cy="2722943"/>
          </a:xfrm>
          <a:prstGeom prst="rect">
            <a:avLst/>
          </a:prstGeom>
        </p:spPr>
      </p:pic>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Univariate segmented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10</a:t>
            </a:fld>
            <a:endParaRPr lang="en-GB" dirty="0"/>
          </a:p>
        </p:txBody>
      </p:sp>
      <p:sp>
        <p:nvSpPr>
          <p:cNvPr id="4" name="TextBox 3">
            <a:extLst>
              <a:ext uri="{FF2B5EF4-FFF2-40B4-BE49-F238E27FC236}">
                <a16:creationId xmlns:a16="http://schemas.microsoft.com/office/drawing/2014/main" id="{07C76ECC-F7A2-F8E4-79A8-63BFF6A6DE35}"/>
              </a:ext>
            </a:extLst>
          </p:cNvPr>
          <p:cNvSpPr txBox="1"/>
          <p:nvPr/>
        </p:nvSpPr>
        <p:spPr>
          <a:xfrm>
            <a:off x="4274976" y="1933940"/>
            <a:ext cx="7918954"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The loan interest rate is inversely proportional to the assigned loan grade and hence, also the sub-grade.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Interest Rates increase as the loan grades decrease.</a:t>
            </a:r>
          </a:p>
        </p:txBody>
      </p:sp>
      <p:pic>
        <p:nvPicPr>
          <p:cNvPr id="15" name="Picture 16" descr="Chart, scatter chart&#10;&#10;Description automatically generated">
            <a:extLst>
              <a:ext uri="{FF2B5EF4-FFF2-40B4-BE49-F238E27FC236}">
                <a16:creationId xmlns:a16="http://schemas.microsoft.com/office/drawing/2014/main" id="{A26BDAB6-7B72-97B2-0A75-0838BA106C5C}"/>
              </a:ext>
            </a:extLst>
          </p:cNvPr>
          <p:cNvPicPr>
            <a:picLocks noChangeAspect="1"/>
          </p:cNvPicPr>
          <p:nvPr/>
        </p:nvPicPr>
        <p:blipFill>
          <a:blip r:embed="rId4"/>
          <a:stretch>
            <a:fillRect/>
          </a:stretch>
        </p:blipFill>
        <p:spPr>
          <a:xfrm>
            <a:off x="300135" y="1509431"/>
            <a:ext cx="3878423" cy="2050770"/>
          </a:xfrm>
          <a:prstGeom prst="rect">
            <a:avLst/>
          </a:prstGeom>
        </p:spPr>
      </p:pic>
      <p:sp>
        <p:nvSpPr>
          <p:cNvPr id="18" name="TextBox 17">
            <a:extLst>
              <a:ext uri="{FF2B5EF4-FFF2-40B4-BE49-F238E27FC236}">
                <a16:creationId xmlns:a16="http://schemas.microsoft.com/office/drawing/2014/main" id="{13F94BBF-A32D-AE9B-D2A4-BF393B42A8D2}"/>
              </a:ext>
            </a:extLst>
          </p:cNvPr>
          <p:cNvSpPr txBox="1"/>
          <p:nvPr/>
        </p:nvSpPr>
        <p:spPr>
          <a:xfrm>
            <a:off x="4376057" y="3963348"/>
            <a:ext cx="7918954" cy="147732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t>Looking at the sub-grade divisions, there is not much increment in the interest rate values when compared to the increment between grades.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graph shows the almost straight line pattern of increment in the interest rates against the assigned loan sub-grades.</a:t>
            </a:r>
          </a:p>
        </p:txBody>
      </p:sp>
    </p:spTree>
    <p:extLst>
      <p:ext uri="{BB962C8B-B14F-4D97-AF65-F5344CB8AC3E}">
        <p14:creationId xmlns:p14="http://schemas.microsoft.com/office/powerpoint/2010/main" val="14181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Univariate Segmented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11</a:t>
            </a:fld>
            <a:endParaRPr lang="en-GB" dirty="0"/>
          </a:p>
        </p:txBody>
      </p:sp>
      <p:sp>
        <p:nvSpPr>
          <p:cNvPr id="18" name="TextBox 17">
            <a:extLst>
              <a:ext uri="{FF2B5EF4-FFF2-40B4-BE49-F238E27FC236}">
                <a16:creationId xmlns:a16="http://schemas.microsoft.com/office/drawing/2014/main" id="{13F94BBF-A32D-AE9B-D2A4-BF393B42A8D2}"/>
              </a:ext>
            </a:extLst>
          </p:cNvPr>
          <p:cNvSpPr txBox="1"/>
          <p:nvPr/>
        </p:nvSpPr>
        <p:spPr>
          <a:xfrm>
            <a:off x="4274975" y="1809532"/>
            <a:ext cx="7918954" cy="646331"/>
          </a:xfrm>
          <a:prstGeom prst="rect">
            <a:avLst/>
          </a:prstGeom>
          <a:noFill/>
        </p:spPr>
        <p:txBody>
          <a:bodyPr wrap="square" lIns="91440" tIns="45720" rIns="91440" bIns="45720" rtlCol="0" anchor="t">
            <a:spAutoFit/>
          </a:bodyPr>
          <a:lstStyle/>
          <a:p>
            <a:pPr marL="285750" indent="-285750">
              <a:buFont typeface="Arial"/>
              <a:buChar char="•"/>
            </a:pPr>
            <a:r>
              <a:rPr lang="en-US" dirty="0">
                <a:ea typeface="+mn-lt"/>
                <a:cs typeface="+mn-lt"/>
              </a:rPr>
              <a:t>Lower the assigned grade, higher the tendency of the account defaulting and getting charged-off.</a:t>
            </a:r>
            <a:endParaRPr lang="en-US" dirty="0"/>
          </a:p>
        </p:txBody>
      </p:sp>
      <p:pic>
        <p:nvPicPr>
          <p:cNvPr id="3" name="Picture 4" descr="Chart, bar chart&#10;&#10;Description automatically generated">
            <a:extLst>
              <a:ext uri="{FF2B5EF4-FFF2-40B4-BE49-F238E27FC236}">
                <a16:creationId xmlns:a16="http://schemas.microsoft.com/office/drawing/2014/main" id="{D9D34BF8-AD7C-D1B5-29BC-76FC8B61DEE6}"/>
              </a:ext>
            </a:extLst>
          </p:cNvPr>
          <p:cNvPicPr>
            <a:picLocks noChangeAspect="1"/>
          </p:cNvPicPr>
          <p:nvPr/>
        </p:nvPicPr>
        <p:blipFill>
          <a:blip r:embed="rId3"/>
          <a:stretch>
            <a:fillRect/>
          </a:stretch>
        </p:blipFill>
        <p:spPr>
          <a:xfrm>
            <a:off x="348537" y="1094889"/>
            <a:ext cx="3641661" cy="2724346"/>
          </a:xfrm>
          <a:prstGeom prst="rect">
            <a:avLst/>
          </a:prstGeom>
        </p:spPr>
      </p:pic>
      <p:pic>
        <p:nvPicPr>
          <p:cNvPr id="5" name="Picture 5" descr="Chart, bar chart&#10;&#10;Description automatically generated">
            <a:extLst>
              <a:ext uri="{FF2B5EF4-FFF2-40B4-BE49-F238E27FC236}">
                <a16:creationId xmlns:a16="http://schemas.microsoft.com/office/drawing/2014/main" id="{BA01B756-379A-8119-9DBC-DB736314C109}"/>
              </a:ext>
            </a:extLst>
          </p:cNvPr>
          <p:cNvPicPr>
            <a:picLocks noChangeAspect="1"/>
          </p:cNvPicPr>
          <p:nvPr/>
        </p:nvPicPr>
        <p:blipFill>
          <a:blip r:embed="rId4"/>
          <a:stretch>
            <a:fillRect/>
          </a:stretch>
        </p:blipFill>
        <p:spPr>
          <a:xfrm>
            <a:off x="345233" y="3917399"/>
            <a:ext cx="3640494" cy="2833202"/>
          </a:xfrm>
          <a:prstGeom prst="rect">
            <a:avLst/>
          </a:prstGeom>
        </p:spPr>
      </p:pic>
      <p:sp>
        <p:nvSpPr>
          <p:cNvPr id="6" name="TextBox 5">
            <a:extLst>
              <a:ext uri="{FF2B5EF4-FFF2-40B4-BE49-F238E27FC236}">
                <a16:creationId xmlns:a16="http://schemas.microsoft.com/office/drawing/2014/main" id="{C719EDEF-C591-8BF8-C732-0933924C8DB7}"/>
              </a:ext>
            </a:extLst>
          </p:cNvPr>
          <p:cNvSpPr txBox="1"/>
          <p:nvPr/>
        </p:nvSpPr>
        <p:spPr>
          <a:xfrm>
            <a:off x="4368281" y="4686471"/>
            <a:ext cx="7918954" cy="646331"/>
          </a:xfrm>
          <a:prstGeom prst="rect">
            <a:avLst/>
          </a:prstGeom>
          <a:noFill/>
        </p:spPr>
        <p:txBody>
          <a:bodyPr wrap="square" lIns="91440" tIns="45720" rIns="91440" bIns="45720" rtlCol="0" anchor="t">
            <a:spAutoFit/>
          </a:bodyPr>
          <a:lstStyle/>
          <a:p>
            <a:pPr marL="285750" indent="-285750">
              <a:buFont typeface="Arial"/>
              <a:buChar char="•"/>
            </a:pPr>
            <a:r>
              <a:rPr lang="en-US" dirty="0">
                <a:ea typeface="+mn-lt"/>
                <a:cs typeface="+mn-lt"/>
              </a:rPr>
              <a:t>Lower the assigned sub-grade, higher the tendency of the account defaulting and getting charged-off.</a:t>
            </a:r>
            <a:endParaRPr lang="en-US" dirty="0"/>
          </a:p>
        </p:txBody>
      </p:sp>
      <p:sp>
        <p:nvSpPr>
          <p:cNvPr id="7" name="TextBox 6">
            <a:extLst>
              <a:ext uri="{FF2B5EF4-FFF2-40B4-BE49-F238E27FC236}">
                <a16:creationId xmlns:a16="http://schemas.microsoft.com/office/drawing/2014/main" id="{AEAE57E8-5A08-6A13-10DA-BA36D0EE8105}"/>
              </a:ext>
            </a:extLst>
          </p:cNvPr>
          <p:cNvSpPr txBox="1"/>
          <p:nvPr/>
        </p:nvSpPr>
        <p:spPr>
          <a:xfrm>
            <a:off x="4508240" y="3108042"/>
            <a:ext cx="7918954" cy="646331"/>
          </a:xfrm>
          <a:prstGeom prst="rect">
            <a:avLst/>
          </a:prstGeom>
          <a:noFill/>
        </p:spPr>
        <p:txBody>
          <a:bodyPr wrap="square" lIns="91440" tIns="45720" rIns="91440" bIns="45720" rtlCol="0" anchor="t">
            <a:spAutoFit/>
          </a:bodyPr>
          <a:lstStyle/>
          <a:p>
            <a:pPr marL="285750" indent="-285750">
              <a:buFont typeface="Arial"/>
              <a:buChar char="•"/>
            </a:pPr>
            <a:r>
              <a:rPr lang="en-US" dirty="0">
                <a:ea typeface="+mn-lt"/>
                <a:cs typeface="+mn-lt"/>
              </a:rPr>
              <a:t>Both the graphs depict the relation between the assigned grades and the tendency of the borrower of defaulting.</a:t>
            </a:r>
          </a:p>
        </p:txBody>
      </p:sp>
    </p:spTree>
    <p:extLst>
      <p:ext uri="{BB962C8B-B14F-4D97-AF65-F5344CB8AC3E}">
        <p14:creationId xmlns:p14="http://schemas.microsoft.com/office/powerpoint/2010/main" val="3941648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25309"/>
            <a:ext cx="10213200" cy="627753"/>
          </a:xfrm>
        </p:spPr>
        <p:txBody>
          <a:bodyPr rtlCol="0"/>
          <a:lstStyle/>
          <a:p>
            <a:pPr rtl="0"/>
            <a:r>
              <a:rPr lang="en-GB" dirty="0"/>
              <a:t>Univariate Segmented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12</a:t>
            </a:fld>
            <a:endParaRPr lang="en-GB" dirty="0"/>
          </a:p>
        </p:txBody>
      </p:sp>
      <p:sp>
        <p:nvSpPr>
          <p:cNvPr id="18" name="TextBox 17">
            <a:extLst>
              <a:ext uri="{FF2B5EF4-FFF2-40B4-BE49-F238E27FC236}">
                <a16:creationId xmlns:a16="http://schemas.microsoft.com/office/drawing/2014/main" id="{13F94BBF-A32D-AE9B-D2A4-BF393B42A8D2}"/>
              </a:ext>
            </a:extLst>
          </p:cNvPr>
          <p:cNvSpPr txBox="1"/>
          <p:nvPr/>
        </p:nvSpPr>
        <p:spPr>
          <a:xfrm>
            <a:off x="4267200" y="1397430"/>
            <a:ext cx="7918954" cy="1477328"/>
          </a:xfrm>
          <a:prstGeom prst="rect">
            <a:avLst/>
          </a:prstGeom>
          <a:noFill/>
        </p:spPr>
        <p:txBody>
          <a:bodyPr wrap="square" lIns="91440" tIns="45720" rIns="91440" bIns="45720" rtlCol="0" anchor="t">
            <a:spAutoFit/>
          </a:bodyPr>
          <a:lstStyle/>
          <a:p>
            <a:pPr>
              <a:buFont typeface="Arial"/>
              <a:buChar char="•"/>
            </a:pPr>
            <a:r>
              <a:rPr lang="en-US" dirty="0">
                <a:ea typeface="+mn-lt"/>
                <a:cs typeface="+mn-lt"/>
              </a:rPr>
              <a:t> This </a:t>
            </a:r>
            <a:r>
              <a:rPr lang="en-US" dirty="0" err="1">
                <a:ea typeface="+mn-lt"/>
                <a:cs typeface="+mn-lt"/>
              </a:rPr>
              <a:t>lineplot</a:t>
            </a:r>
            <a:r>
              <a:rPr lang="en-US" dirty="0">
                <a:ea typeface="+mn-lt"/>
                <a:cs typeface="+mn-lt"/>
              </a:rPr>
              <a:t> shows that greater the debt-to-income ratio, greater the tendency of the account defaulting and being marked as charged-off.</a:t>
            </a:r>
          </a:p>
          <a:p>
            <a:pPr>
              <a:buFont typeface="Arial"/>
              <a:buChar char="•"/>
            </a:pPr>
            <a:endParaRPr lang="en-US"/>
          </a:p>
          <a:p>
            <a:pPr>
              <a:buFont typeface="Arial"/>
              <a:buChar char="•"/>
            </a:pPr>
            <a:r>
              <a:rPr lang="en-US" dirty="0">
                <a:ea typeface="+mn-lt"/>
                <a:cs typeface="+mn-lt"/>
              </a:rPr>
              <a:t> The spike in number of accounts getting charged-off can be </a:t>
            </a:r>
            <a:r>
              <a:rPr lang="en-US" dirty="0" err="1">
                <a:ea typeface="+mn-lt"/>
                <a:cs typeface="+mn-lt"/>
              </a:rPr>
              <a:t>see</a:t>
            </a:r>
            <a:r>
              <a:rPr lang="en-US" dirty="0">
                <a:ea typeface="+mn-lt"/>
                <a:cs typeface="+mn-lt"/>
              </a:rPr>
              <a:t> for the debt-to-income ratio values &gt; 25.</a:t>
            </a:r>
          </a:p>
        </p:txBody>
      </p:sp>
      <p:sp>
        <p:nvSpPr>
          <p:cNvPr id="6" name="TextBox 5">
            <a:extLst>
              <a:ext uri="{FF2B5EF4-FFF2-40B4-BE49-F238E27FC236}">
                <a16:creationId xmlns:a16="http://schemas.microsoft.com/office/drawing/2014/main" id="{C719EDEF-C591-8BF8-C732-0933924C8DB7}"/>
              </a:ext>
            </a:extLst>
          </p:cNvPr>
          <p:cNvSpPr txBox="1"/>
          <p:nvPr/>
        </p:nvSpPr>
        <p:spPr>
          <a:xfrm>
            <a:off x="4267199" y="4523185"/>
            <a:ext cx="7918954" cy="1200329"/>
          </a:xfrm>
          <a:prstGeom prst="rect">
            <a:avLst/>
          </a:prstGeom>
          <a:noFill/>
        </p:spPr>
        <p:txBody>
          <a:bodyPr wrap="square" lIns="91440" tIns="45720" rIns="91440" bIns="45720" rtlCol="0" anchor="t">
            <a:spAutoFit/>
          </a:bodyPr>
          <a:lstStyle/>
          <a:p>
            <a:pPr marL="285750" indent="-285750">
              <a:buFont typeface="Arial"/>
              <a:buChar char="•"/>
            </a:pPr>
            <a:r>
              <a:rPr lang="en-US" dirty="0">
                <a:ea typeface="+mn-lt"/>
                <a:cs typeface="+mn-lt"/>
              </a:rPr>
              <a:t>The graph beside shows the count of Charged-off accounts and the range of debt-to-income ratio they fall under.</a:t>
            </a:r>
          </a:p>
          <a:p>
            <a:pPr marL="285750" indent="-285750">
              <a:buFont typeface="Arial"/>
              <a:buChar char="•"/>
            </a:pPr>
            <a:endParaRPr lang="en-US" dirty="0"/>
          </a:p>
          <a:p>
            <a:pPr marL="285750" indent="-285750">
              <a:buFont typeface="Arial"/>
              <a:buChar char="•"/>
            </a:pPr>
            <a:r>
              <a:rPr lang="en-US" dirty="0"/>
              <a:t>High and Medium DTI marks the majority of the charged-off accounts.</a:t>
            </a:r>
          </a:p>
        </p:txBody>
      </p:sp>
      <p:pic>
        <p:nvPicPr>
          <p:cNvPr id="11" name="Picture 11" descr="Chart, histogram&#10;&#10;Description automatically generated">
            <a:extLst>
              <a:ext uri="{FF2B5EF4-FFF2-40B4-BE49-F238E27FC236}">
                <a16:creationId xmlns:a16="http://schemas.microsoft.com/office/drawing/2014/main" id="{FB98EB64-12DD-DA81-B740-723AA4D9B07B}"/>
              </a:ext>
            </a:extLst>
          </p:cNvPr>
          <p:cNvPicPr>
            <a:picLocks noChangeAspect="1"/>
          </p:cNvPicPr>
          <p:nvPr/>
        </p:nvPicPr>
        <p:blipFill>
          <a:blip r:embed="rId3"/>
          <a:stretch>
            <a:fillRect/>
          </a:stretch>
        </p:blipFill>
        <p:spPr>
          <a:xfrm>
            <a:off x="389650" y="956874"/>
            <a:ext cx="3124007" cy="2362784"/>
          </a:xfrm>
          <a:prstGeom prst="rect">
            <a:avLst/>
          </a:prstGeom>
        </p:spPr>
      </p:pic>
      <p:pic>
        <p:nvPicPr>
          <p:cNvPr id="12" name="Picture 12" descr="Chart, bar chart&#10;&#10;Description automatically generated">
            <a:extLst>
              <a:ext uri="{FF2B5EF4-FFF2-40B4-BE49-F238E27FC236}">
                <a16:creationId xmlns:a16="http://schemas.microsoft.com/office/drawing/2014/main" id="{AA9B68F5-C847-B0C1-BAB1-932658FDC2FB}"/>
              </a:ext>
            </a:extLst>
          </p:cNvPr>
          <p:cNvPicPr>
            <a:picLocks noChangeAspect="1"/>
          </p:cNvPicPr>
          <p:nvPr/>
        </p:nvPicPr>
        <p:blipFill>
          <a:blip r:embed="rId4"/>
          <a:stretch>
            <a:fillRect/>
          </a:stretch>
        </p:blipFill>
        <p:spPr>
          <a:xfrm>
            <a:off x="346788" y="3430828"/>
            <a:ext cx="3925077" cy="3378689"/>
          </a:xfrm>
          <a:prstGeom prst="rect">
            <a:avLst/>
          </a:prstGeom>
        </p:spPr>
      </p:pic>
    </p:spTree>
    <p:extLst>
      <p:ext uri="{BB962C8B-B14F-4D97-AF65-F5344CB8AC3E}">
        <p14:creationId xmlns:p14="http://schemas.microsoft.com/office/powerpoint/2010/main" val="288972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Univariate Segmented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13</a:t>
            </a:fld>
            <a:endParaRPr lang="en-GB" dirty="0"/>
          </a:p>
        </p:txBody>
      </p:sp>
      <p:sp>
        <p:nvSpPr>
          <p:cNvPr id="18" name="TextBox 17">
            <a:extLst>
              <a:ext uri="{FF2B5EF4-FFF2-40B4-BE49-F238E27FC236}">
                <a16:creationId xmlns:a16="http://schemas.microsoft.com/office/drawing/2014/main" id="{13F94BBF-A32D-AE9B-D2A4-BF393B42A8D2}"/>
              </a:ext>
            </a:extLst>
          </p:cNvPr>
          <p:cNvSpPr txBox="1"/>
          <p:nvPr/>
        </p:nvSpPr>
        <p:spPr>
          <a:xfrm>
            <a:off x="4274975" y="1716226"/>
            <a:ext cx="7918954" cy="1477328"/>
          </a:xfrm>
          <a:prstGeom prst="rect">
            <a:avLst/>
          </a:prstGeom>
          <a:noFill/>
        </p:spPr>
        <p:txBody>
          <a:bodyPr wrap="square" lIns="91440" tIns="45720" rIns="91440" bIns="45720" rtlCol="0" anchor="t">
            <a:spAutoFit/>
          </a:bodyPr>
          <a:lstStyle/>
          <a:p>
            <a:pPr>
              <a:buFont typeface="Arial"/>
              <a:buChar char="•"/>
            </a:pPr>
            <a:r>
              <a:rPr lang="en-US" dirty="0">
                <a:ea typeface="+mn-lt"/>
                <a:cs typeface="+mn-lt"/>
              </a:rPr>
              <a:t>  As you can see in the year-wise graph, there is a steady decrease in accounts being marked as charged-off.</a:t>
            </a:r>
          </a:p>
          <a:p>
            <a:pPr>
              <a:buFont typeface="Arial"/>
              <a:buChar char="•"/>
            </a:pPr>
            <a:endParaRPr lang="en-US"/>
          </a:p>
          <a:p>
            <a:pPr>
              <a:buFont typeface="Arial"/>
              <a:buChar char="•"/>
            </a:pPr>
            <a:r>
              <a:rPr lang="en-US" dirty="0">
                <a:ea typeface="+mn-lt"/>
                <a:cs typeface="+mn-lt"/>
              </a:rPr>
              <a:t>  This goes to say that over the years, there is a decreasing in borrowers going delinquent</a:t>
            </a:r>
            <a:endParaRPr lang="en-US" dirty="0"/>
          </a:p>
        </p:txBody>
      </p:sp>
      <p:pic>
        <p:nvPicPr>
          <p:cNvPr id="4" name="Picture 10" descr="Chart, bar chart&#10;&#10;Description automatically generated">
            <a:extLst>
              <a:ext uri="{FF2B5EF4-FFF2-40B4-BE49-F238E27FC236}">
                <a16:creationId xmlns:a16="http://schemas.microsoft.com/office/drawing/2014/main" id="{78F69DCA-15FF-D714-74E9-8C4CB6F4D698}"/>
              </a:ext>
            </a:extLst>
          </p:cNvPr>
          <p:cNvPicPr>
            <a:picLocks noChangeAspect="1"/>
          </p:cNvPicPr>
          <p:nvPr/>
        </p:nvPicPr>
        <p:blipFill>
          <a:blip r:embed="rId3"/>
          <a:stretch>
            <a:fillRect/>
          </a:stretch>
        </p:blipFill>
        <p:spPr>
          <a:xfrm>
            <a:off x="446119" y="1022869"/>
            <a:ext cx="3337639" cy="2549591"/>
          </a:xfrm>
          <a:prstGeom prst="rect">
            <a:avLst/>
          </a:prstGeom>
        </p:spPr>
      </p:pic>
      <p:pic>
        <p:nvPicPr>
          <p:cNvPr id="11" name="Picture 11" descr="Chart, bar chart&#10;&#10;Description automatically generated">
            <a:extLst>
              <a:ext uri="{FF2B5EF4-FFF2-40B4-BE49-F238E27FC236}">
                <a16:creationId xmlns:a16="http://schemas.microsoft.com/office/drawing/2014/main" id="{16F81311-C49B-D52F-DFBD-75E832D8CCCE}"/>
              </a:ext>
            </a:extLst>
          </p:cNvPr>
          <p:cNvPicPr>
            <a:picLocks noChangeAspect="1"/>
          </p:cNvPicPr>
          <p:nvPr/>
        </p:nvPicPr>
        <p:blipFill>
          <a:blip r:embed="rId4"/>
          <a:stretch>
            <a:fillRect/>
          </a:stretch>
        </p:blipFill>
        <p:spPr>
          <a:xfrm>
            <a:off x="447871" y="3709929"/>
            <a:ext cx="3335888" cy="2549591"/>
          </a:xfrm>
          <a:prstGeom prst="rect">
            <a:avLst/>
          </a:prstGeom>
        </p:spPr>
      </p:pic>
      <p:sp>
        <p:nvSpPr>
          <p:cNvPr id="12" name="TextBox 11">
            <a:extLst>
              <a:ext uri="{FF2B5EF4-FFF2-40B4-BE49-F238E27FC236}">
                <a16:creationId xmlns:a16="http://schemas.microsoft.com/office/drawing/2014/main" id="{ABE289A7-FAB5-E3EC-CFB2-0C9B8A651413}"/>
              </a:ext>
            </a:extLst>
          </p:cNvPr>
          <p:cNvSpPr txBox="1"/>
          <p:nvPr/>
        </p:nvSpPr>
        <p:spPr>
          <a:xfrm>
            <a:off x="4274975" y="4111083"/>
            <a:ext cx="7918954" cy="2308324"/>
          </a:xfrm>
          <a:prstGeom prst="rect">
            <a:avLst/>
          </a:prstGeom>
          <a:noFill/>
        </p:spPr>
        <p:txBody>
          <a:bodyPr wrap="square" lIns="91440" tIns="45720" rIns="91440" bIns="45720" rtlCol="0" anchor="t">
            <a:spAutoFit/>
          </a:bodyPr>
          <a:lstStyle/>
          <a:p>
            <a:pPr>
              <a:buFont typeface="Arial"/>
              <a:buChar char="•"/>
            </a:pPr>
            <a:r>
              <a:rPr lang="en-US" dirty="0">
                <a:ea typeface="+mn-lt"/>
                <a:cs typeface="+mn-lt"/>
              </a:rPr>
              <a:t>  This graph shows the home ownership segments with the count of accounts that are marked as charged-off</a:t>
            </a:r>
          </a:p>
          <a:p>
            <a:pPr>
              <a:buFont typeface="Arial"/>
              <a:buChar char="•"/>
            </a:pPr>
            <a:endParaRPr lang="en-US" dirty="0"/>
          </a:p>
          <a:p>
            <a:pPr>
              <a:buFont typeface="Arial"/>
              <a:buChar char="•"/>
            </a:pPr>
            <a:r>
              <a:rPr lang="en-US" dirty="0"/>
              <a:t>Majority charged-off accounts belong to borrowers who have mortgaged their houses or are living in rented spaces.</a:t>
            </a:r>
          </a:p>
          <a:p>
            <a:pPr>
              <a:buFont typeface="Arial"/>
              <a:buChar char="•"/>
            </a:pPr>
            <a:endParaRPr lang="en-US" dirty="0"/>
          </a:p>
          <a:p>
            <a:pPr>
              <a:buFont typeface="Arial"/>
              <a:buChar char="•"/>
            </a:pPr>
            <a:r>
              <a:rPr lang="en-US" dirty="0"/>
              <a:t>This goes to show that Home Ownership is a factor that defines charged-off accounts.</a:t>
            </a:r>
          </a:p>
        </p:txBody>
      </p:sp>
      <p:sp>
        <p:nvSpPr>
          <p:cNvPr id="3" name="Footer Placeholder 2">
            <a:extLst>
              <a:ext uri="{FF2B5EF4-FFF2-40B4-BE49-F238E27FC236}">
                <a16:creationId xmlns:a16="http://schemas.microsoft.com/office/drawing/2014/main" id="{E9B60DA0-4173-06F3-42D4-CEEA76E9606B}"/>
              </a:ext>
            </a:extLst>
          </p:cNvPr>
          <p:cNvSpPr>
            <a:spLocks noGrp="1"/>
          </p:cNvSpPr>
          <p:nvPr>
            <p:ph type="ftr" sz="quarter" idx="11"/>
          </p:nvPr>
        </p:nvSpPr>
        <p:spPr/>
        <p:txBody>
          <a:bodyPr/>
          <a:lstStyle/>
          <a:p>
            <a:pPr rtl="0"/>
            <a:r>
              <a:rPr lang="en-GB" noProof="0"/>
              <a:t>Lending Case Study - Atharv and Nikhil</a:t>
            </a:r>
          </a:p>
        </p:txBody>
      </p:sp>
    </p:spTree>
    <p:extLst>
      <p:ext uri="{BB962C8B-B14F-4D97-AF65-F5344CB8AC3E}">
        <p14:creationId xmlns:p14="http://schemas.microsoft.com/office/powerpoint/2010/main" val="142106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Univariate Segmented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14</a:t>
            </a:fld>
            <a:endParaRPr lang="en-GB" dirty="0"/>
          </a:p>
        </p:txBody>
      </p:sp>
      <p:sp>
        <p:nvSpPr>
          <p:cNvPr id="18" name="TextBox 17">
            <a:extLst>
              <a:ext uri="{FF2B5EF4-FFF2-40B4-BE49-F238E27FC236}">
                <a16:creationId xmlns:a16="http://schemas.microsoft.com/office/drawing/2014/main" id="{13F94BBF-A32D-AE9B-D2A4-BF393B42A8D2}"/>
              </a:ext>
            </a:extLst>
          </p:cNvPr>
          <p:cNvSpPr txBox="1"/>
          <p:nvPr/>
        </p:nvSpPr>
        <p:spPr>
          <a:xfrm>
            <a:off x="4484913" y="1716226"/>
            <a:ext cx="7709016" cy="3416320"/>
          </a:xfrm>
          <a:prstGeom prst="rect">
            <a:avLst/>
          </a:prstGeom>
          <a:noFill/>
        </p:spPr>
        <p:txBody>
          <a:bodyPr wrap="square" lIns="91440" tIns="45720" rIns="91440" bIns="45720" rtlCol="0" anchor="t">
            <a:spAutoFit/>
          </a:bodyPr>
          <a:lstStyle/>
          <a:p>
            <a:pPr marL="285750" indent="-285750">
              <a:buFont typeface="Arial"/>
              <a:buChar char="•"/>
            </a:pPr>
            <a:r>
              <a:rPr lang="en-US" dirty="0">
                <a:ea typeface="+mn-lt"/>
                <a:cs typeface="+mn-lt"/>
              </a:rPr>
              <a:t>This graph shows the varied purposes for taking loans, and the count of charged-off accounts for each of the purposes.</a:t>
            </a:r>
          </a:p>
          <a:p>
            <a:pPr marL="285750" indent="-285750">
              <a:buFont typeface="Arial"/>
              <a:buChar char="•"/>
            </a:pPr>
            <a:endParaRPr lang="en-US" dirty="0"/>
          </a:p>
          <a:p>
            <a:pPr marL="285750" indent="-285750">
              <a:buFont typeface="Arial"/>
              <a:buChar char="•"/>
            </a:pPr>
            <a:r>
              <a:rPr lang="en-US" dirty="0"/>
              <a:t>By looking at the graph, you can see that debt consolidation is a major contributor to the number of charged-off accounts.</a:t>
            </a:r>
          </a:p>
          <a:p>
            <a:pPr marL="285750" indent="-285750">
              <a:buFont typeface="Arial"/>
              <a:buChar char="•"/>
            </a:pPr>
            <a:endParaRPr lang="en-US" dirty="0"/>
          </a:p>
          <a:p>
            <a:pPr marL="285750" indent="-285750">
              <a:buFont typeface="Arial"/>
              <a:buChar char="•"/>
            </a:pPr>
            <a:r>
              <a:rPr lang="en-US" dirty="0"/>
              <a:t>This shows that borrowers have existing debts and are now borrowing from the Lending Club to pay off the previous debts.</a:t>
            </a:r>
          </a:p>
          <a:p>
            <a:pPr marL="285750" indent="-285750">
              <a:buFont typeface="Arial"/>
              <a:buChar char="•"/>
            </a:pPr>
            <a:endParaRPr lang="en-US" dirty="0"/>
          </a:p>
          <a:p>
            <a:pPr marL="285750" indent="-285750">
              <a:buFont typeface="Arial"/>
              <a:buChar char="•"/>
            </a:pPr>
            <a:r>
              <a:rPr lang="en-US" dirty="0"/>
              <a:t>In doing so, they are prone to defaulting and thus get charged-off and result in a loss for the Lending Club.</a:t>
            </a:r>
          </a:p>
          <a:p>
            <a:pPr marL="285750" indent="-285750">
              <a:buFont typeface="Arial"/>
              <a:buChar char="•"/>
            </a:pPr>
            <a:endParaRPr lang="en-US" dirty="0"/>
          </a:p>
        </p:txBody>
      </p:sp>
      <p:pic>
        <p:nvPicPr>
          <p:cNvPr id="4" name="Picture 10" descr="Chart, histogram&#10;&#10;Description automatically generated">
            <a:extLst>
              <a:ext uri="{FF2B5EF4-FFF2-40B4-BE49-F238E27FC236}">
                <a16:creationId xmlns:a16="http://schemas.microsoft.com/office/drawing/2014/main" id="{9A5DA21B-1711-7D1F-C08D-6611604A518C}"/>
              </a:ext>
            </a:extLst>
          </p:cNvPr>
          <p:cNvPicPr>
            <a:picLocks noChangeAspect="1"/>
          </p:cNvPicPr>
          <p:nvPr/>
        </p:nvPicPr>
        <p:blipFill>
          <a:blip r:embed="rId3"/>
          <a:stretch>
            <a:fillRect/>
          </a:stretch>
        </p:blipFill>
        <p:spPr>
          <a:xfrm>
            <a:off x="331237" y="1354727"/>
            <a:ext cx="4158341" cy="4140768"/>
          </a:xfrm>
          <a:prstGeom prst="rect">
            <a:avLst/>
          </a:prstGeom>
        </p:spPr>
      </p:pic>
    </p:spTree>
    <p:extLst>
      <p:ext uri="{BB962C8B-B14F-4D97-AF65-F5344CB8AC3E}">
        <p14:creationId xmlns:p14="http://schemas.microsoft.com/office/powerpoint/2010/main" val="4248036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Univariate Segmented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15</a:t>
            </a:fld>
            <a:endParaRPr lang="en-GB" dirty="0"/>
          </a:p>
        </p:txBody>
      </p:sp>
      <p:pic>
        <p:nvPicPr>
          <p:cNvPr id="5" name="Picture 5" descr="Chart, line chart&#10;&#10;Description automatically generated">
            <a:extLst>
              <a:ext uri="{FF2B5EF4-FFF2-40B4-BE49-F238E27FC236}">
                <a16:creationId xmlns:a16="http://schemas.microsoft.com/office/drawing/2014/main" id="{8CA9FCB4-7EFF-B288-4135-15FB1E3F20FA}"/>
              </a:ext>
            </a:extLst>
          </p:cNvPr>
          <p:cNvPicPr>
            <a:picLocks noChangeAspect="1"/>
          </p:cNvPicPr>
          <p:nvPr/>
        </p:nvPicPr>
        <p:blipFill>
          <a:blip r:embed="rId3"/>
          <a:stretch>
            <a:fillRect/>
          </a:stretch>
        </p:blipFill>
        <p:spPr>
          <a:xfrm>
            <a:off x="483268" y="1283885"/>
            <a:ext cx="3655594" cy="2846439"/>
          </a:xfrm>
          <a:prstGeom prst="rect">
            <a:avLst/>
          </a:prstGeom>
        </p:spPr>
      </p:pic>
      <p:sp>
        <p:nvSpPr>
          <p:cNvPr id="7" name="TextBox 6">
            <a:extLst>
              <a:ext uri="{FF2B5EF4-FFF2-40B4-BE49-F238E27FC236}">
                <a16:creationId xmlns:a16="http://schemas.microsoft.com/office/drawing/2014/main" id="{D74CA7A8-ECA8-31F7-B05E-35E73FB91855}"/>
              </a:ext>
            </a:extLst>
          </p:cNvPr>
          <p:cNvSpPr txBox="1"/>
          <p:nvPr/>
        </p:nvSpPr>
        <p:spPr>
          <a:xfrm>
            <a:off x="4274975" y="1716226"/>
            <a:ext cx="7918954" cy="1477328"/>
          </a:xfrm>
          <a:prstGeom prst="rect">
            <a:avLst/>
          </a:prstGeom>
          <a:noFill/>
        </p:spPr>
        <p:txBody>
          <a:bodyPr wrap="square" lIns="91440" tIns="45720" rIns="91440" bIns="45720" rtlCol="0" anchor="t">
            <a:spAutoFit/>
          </a:bodyPr>
          <a:lstStyle/>
          <a:p>
            <a:pPr>
              <a:buFont typeface="Arial"/>
              <a:buChar char="•"/>
            </a:pPr>
            <a:r>
              <a:rPr lang="en-US" dirty="0">
                <a:ea typeface="+mn-lt"/>
                <a:cs typeface="+mn-lt"/>
              </a:rPr>
              <a:t>  As you can see more the years of experience, lesser the chance of loan delinquency.</a:t>
            </a:r>
          </a:p>
          <a:p>
            <a:pPr>
              <a:buFont typeface="Arial"/>
              <a:buChar char="•"/>
            </a:pPr>
            <a:endParaRPr lang="en-US" dirty="0"/>
          </a:p>
          <a:p>
            <a:pPr>
              <a:buFont typeface="Arial"/>
              <a:buChar char="•"/>
            </a:pPr>
            <a:r>
              <a:rPr lang="en-US" dirty="0"/>
              <a:t>The blue denotes all the 'Charged-off' accounts while the orange line denotes the 'Current' active loan accounts.</a:t>
            </a:r>
          </a:p>
        </p:txBody>
      </p:sp>
      <p:sp>
        <p:nvSpPr>
          <p:cNvPr id="3" name="Footer Placeholder 2">
            <a:extLst>
              <a:ext uri="{FF2B5EF4-FFF2-40B4-BE49-F238E27FC236}">
                <a16:creationId xmlns:a16="http://schemas.microsoft.com/office/drawing/2014/main" id="{3AA2FFC1-C7E5-7B0C-83A2-24FD931E2C88}"/>
              </a:ext>
            </a:extLst>
          </p:cNvPr>
          <p:cNvSpPr>
            <a:spLocks noGrp="1"/>
          </p:cNvSpPr>
          <p:nvPr>
            <p:ph type="ftr" sz="quarter" idx="11"/>
          </p:nvPr>
        </p:nvSpPr>
        <p:spPr/>
        <p:txBody>
          <a:bodyPr/>
          <a:lstStyle/>
          <a:p>
            <a:pPr rtl="0"/>
            <a:r>
              <a:rPr lang="en-GB" noProof="0"/>
              <a:t>Lending Case Study - Atharv and Nikhil</a:t>
            </a:r>
          </a:p>
        </p:txBody>
      </p:sp>
    </p:spTree>
    <p:extLst>
      <p:ext uri="{BB962C8B-B14F-4D97-AF65-F5344CB8AC3E}">
        <p14:creationId xmlns:p14="http://schemas.microsoft.com/office/powerpoint/2010/main" val="1881470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Univariate segmented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16</a:t>
            </a:fld>
            <a:endParaRPr lang="en-GB" dirty="0"/>
          </a:p>
        </p:txBody>
      </p:sp>
      <p:sp>
        <p:nvSpPr>
          <p:cNvPr id="16" name="TextBox 15">
            <a:extLst>
              <a:ext uri="{FF2B5EF4-FFF2-40B4-BE49-F238E27FC236}">
                <a16:creationId xmlns:a16="http://schemas.microsoft.com/office/drawing/2014/main" id="{98AC38E5-C3A2-8C35-7F7B-DB88A6023153}"/>
              </a:ext>
            </a:extLst>
          </p:cNvPr>
          <p:cNvSpPr txBox="1"/>
          <p:nvPr/>
        </p:nvSpPr>
        <p:spPr>
          <a:xfrm>
            <a:off x="3219767" y="1508123"/>
            <a:ext cx="79828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interest rate seems to be higher for the loans when we move from current loans to charged off loans</a:t>
            </a:r>
          </a:p>
        </p:txBody>
      </p:sp>
      <p:pic>
        <p:nvPicPr>
          <p:cNvPr id="6" name="Picture 5">
            <a:extLst>
              <a:ext uri="{FF2B5EF4-FFF2-40B4-BE49-F238E27FC236}">
                <a16:creationId xmlns:a16="http://schemas.microsoft.com/office/drawing/2014/main" id="{F5CBB311-6D7C-72FD-B993-1FC883EEEBCF}"/>
              </a:ext>
            </a:extLst>
          </p:cNvPr>
          <p:cNvPicPr>
            <a:picLocks noChangeAspect="1"/>
          </p:cNvPicPr>
          <p:nvPr/>
        </p:nvPicPr>
        <p:blipFill>
          <a:blip r:embed="rId3"/>
          <a:stretch>
            <a:fillRect/>
          </a:stretch>
        </p:blipFill>
        <p:spPr>
          <a:xfrm>
            <a:off x="576399" y="1508123"/>
            <a:ext cx="2479810" cy="1792425"/>
          </a:xfrm>
          <a:prstGeom prst="rect">
            <a:avLst/>
          </a:prstGeom>
        </p:spPr>
      </p:pic>
      <p:pic>
        <p:nvPicPr>
          <p:cNvPr id="7" name="Picture 6">
            <a:extLst>
              <a:ext uri="{FF2B5EF4-FFF2-40B4-BE49-F238E27FC236}">
                <a16:creationId xmlns:a16="http://schemas.microsoft.com/office/drawing/2014/main" id="{3F86DF74-2757-FF0A-DD2E-5E614837D27E}"/>
              </a:ext>
            </a:extLst>
          </p:cNvPr>
          <p:cNvPicPr>
            <a:picLocks noChangeAspect="1"/>
          </p:cNvPicPr>
          <p:nvPr/>
        </p:nvPicPr>
        <p:blipFill>
          <a:blip r:embed="rId4"/>
          <a:stretch>
            <a:fillRect/>
          </a:stretch>
        </p:blipFill>
        <p:spPr>
          <a:xfrm>
            <a:off x="519062" y="3770279"/>
            <a:ext cx="2537148" cy="1695276"/>
          </a:xfrm>
          <a:prstGeom prst="rect">
            <a:avLst/>
          </a:prstGeom>
        </p:spPr>
      </p:pic>
      <p:sp>
        <p:nvSpPr>
          <p:cNvPr id="3" name="TextBox 2">
            <a:extLst>
              <a:ext uri="{FF2B5EF4-FFF2-40B4-BE49-F238E27FC236}">
                <a16:creationId xmlns:a16="http://schemas.microsoft.com/office/drawing/2014/main" id="{3A6B933F-FED0-D9C1-4302-9B04E3A8C25A}"/>
              </a:ext>
            </a:extLst>
          </p:cNvPr>
          <p:cNvSpPr txBox="1"/>
          <p:nvPr/>
        </p:nvSpPr>
        <p:spPr>
          <a:xfrm>
            <a:off x="3219766" y="3770279"/>
            <a:ext cx="79828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number of 30+ months </a:t>
            </a:r>
            <a:r>
              <a:rPr lang="en-US" dirty="0" err="1"/>
              <a:t>delinq</a:t>
            </a:r>
            <a:r>
              <a:rPr lang="en-US" dirty="0"/>
              <a:t> in the last 2 years have between 8 and 10 as we move towards Charged Off loans</a:t>
            </a:r>
          </a:p>
        </p:txBody>
      </p:sp>
    </p:spTree>
    <p:extLst>
      <p:ext uri="{BB962C8B-B14F-4D97-AF65-F5344CB8AC3E}">
        <p14:creationId xmlns:p14="http://schemas.microsoft.com/office/powerpoint/2010/main" val="3438179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Bi and Multi variate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17</a:t>
            </a:fld>
            <a:endParaRPr lang="en-GB" dirty="0"/>
          </a:p>
        </p:txBody>
      </p:sp>
      <p:pic>
        <p:nvPicPr>
          <p:cNvPr id="13" name="Picture 12">
            <a:extLst>
              <a:ext uri="{FF2B5EF4-FFF2-40B4-BE49-F238E27FC236}">
                <a16:creationId xmlns:a16="http://schemas.microsoft.com/office/drawing/2014/main" id="{45A1BB20-EB7E-ABEF-5CA9-EACBDBDD7774}"/>
              </a:ext>
            </a:extLst>
          </p:cNvPr>
          <p:cNvPicPr>
            <a:picLocks noChangeAspect="1"/>
          </p:cNvPicPr>
          <p:nvPr/>
        </p:nvPicPr>
        <p:blipFill>
          <a:blip r:embed="rId3"/>
          <a:stretch>
            <a:fillRect/>
          </a:stretch>
        </p:blipFill>
        <p:spPr>
          <a:xfrm>
            <a:off x="576399" y="3557452"/>
            <a:ext cx="2479810" cy="1792423"/>
          </a:xfrm>
          <a:prstGeom prst="rect">
            <a:avLst/>
          </a:prstGeom>
        </p:spPr>
      </p:pic>
      <p:pic>
        <p:nvPicPr>
          <p:cNvPr id="14" name="Picture 13">
            <a:extLst>
              <a:ext uri="{FF2B5EF4-FFF2-40B4-BE49-F238E27FC236}">
                <a16:creationId xmlns:a16="http://schemas.microsoft.com/office/drawing/2014/main" id="{FC768EEE-3476-64D1-6828-EB0FDFCB7A6E}"/>
              </a:ext>
            </a:extLst>
          </p:cNvPr>
          <p:cNvPicPr>
            <a:picLocks noChangeAspect="1"/>
          </p:cNvPicPr>
          <p:nvPr/>
        </p:nvPicPr>
        <p:blipFill>
          <a:blip r:embed="rId4"/>
          <a:stretch>
            <a:fillRect/>
          </a:stretch>
        </p:blipFill>
        <p:spPr>
          <a:xfrm>
            <a:off x="3501515" y="3557452"/>
            <a:ext cx="2594485" cy="1792423"/>
          </a:xfrm>
          <a:prstGeom prst="rect">
            <a:avLst/>
          </a:prstGeom>
        </p:spPr>
      </p:pic>
      <p:pic>
        <p:nvPicPr>
          <p:cNvPr id="15" name="Picture 14">
            <a:extLst>
              <a:ext uri="{FF2B5EF4-FFF2-40B4-BE49-F238E27FC236}">
                <a16:creationId xmlns:a16="http://schemas.microsoft.com/office/drawing/2014/main" id="{E919E861-28FC-F876-8B03-0DA9C7A89622}"/>
              </a:ext>
            </a:extLst>
          </p:cNvPr>
          <p:cNvPicPr>
            <a:picLocks noChangeAspect="1"/>
          </p:cNvPicPr>
          <p:nvPr/>
        </p:nvPicPr>
        <p:blipFill>
          <a:blip r:embed="rId5"/>
          <a:stretch>
            <a:fillRect/>
          </a:stretch>
        </p:blipFill>
        <p:spPr>
          <a:xfrm>
            <a:off x="6443451" y="3557452"/>
            <a:ext cx="2479810" cy="1792423"/>
          </a:xfrm>
          <a:prstGeom prst="rect">
            <a:avLst/>
          </a:prstGeom>
        </p:spPr>
      </p:pic>
      <p:sp>
        <p:nvSpPr>
          <p:cNvPr id="16" name="TextBox 15">
            <a:extLst>
              <a:ext uri="{FF2B5EF4-FFF2-40B4-BE49-F238E27FC236}">
                <a16:creationId xmlns:a16="http://schemas.microsoft.com/office/drawing/2014/main" id="{98AC38E5-C3A2-8C35-7F7B-DB88A6023153}"/>
              </a:ext>
            </a:extLst>
          </p:cNvPr>
          <p:cNvSpPr txBox="1"/>
          <p:nvPr/>
        </p:nvSpPr>
        <p:spPr>
          <a:xfrm>
            <a:off x="576399" y="1467421"/>
            <a:ext cx="11166551" cy="923330"/>
          </a:xfrm>
          <a:prstGeom prst="rect">
            <a:avLst/>
          </a:prstGeom>
          <a:noFill/>
        </p:spPr>
        <p:txBody>
          <a:bodyPr wrap="square" rtlCol="0">
            <a:spAutoFit/>
          </a:bodyPr>
          <a:lstStyle/>
          <a:p>
            <a:pPr marL="342900" indent="-342900">
              <a:buAutoNum type="arabicPeriod"/>
            </a:pPr>
            <a:r>
              <a:rPr lang="en-US" dirty="0"/>
              <a:t>Bivariate and multi variate analysis talks about relationships between columns and understanding their correlation. This helps us understand their behavior and influence of each other. Scatter plots and correlations are generally used for this analysis.</a:t>
            </a:r>
          </a:p>
        </p:txBody>
      </p:sp>
      <p:pic>
        <p:nvPicPr>
          <p:cNvPr id="6" name="Picture 5">
            <a:extLst>
              <a:ext uri="{FF2B5EF4-FFF2-40B4-BE49-F238E27FC236}">
                <a16:creationId xmlns:a16="http://schemas.microsoft.com/office/drawing/2014/main" id="{B9923445-985E-EB2A-5754-E02E201EC4C5}"/>
              </a:ext>
            </a:extLst>
          </p:cNvPr>
          <p:cNvPicPr>
            <a:picLocks noChangeAspect="1"/>
          </p:cNvPicPr>
          <p:nvPr/>
        </p:nvPicPr>
        <p:blipFill>
          <a:blip r:embed="rId6"/>
          <a:stretch>
            <a:fillRect/>
          </a:stretch>
        </p:blipFill>
        <p:spPr>
          <a:xfrm>
            <a:off x="9270712" y="3557452"/>
            <a:ext cx="2359190" cy="1833127"/>
          </a:xfrm>
          <a:prstGeom prst="rect">
            <a:avLst/>
          </a:prstGeom>
        </p:spPr>
      </p:pic>
    </p:spTree>
    <p:extLst>
      <p:ext uri="{BB962C8B-B14F-4D97-AF65-F5344CB8AC3E}">
        <p14:creationId xmlns:p14="http://schemas.microsoft.com/office/powerpoint/2010/main" val="2466121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Bi and Multi variate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18</a:t>
            </a:fld>
            <a:endParaRPr lang="en-GB" dirty="0"/>
          </a:p>
        </p:txBody>
      </p:sp>
      <p:sp>
        <p:nvSpPr>
          <p:cNvPr id="16" name="TextBox 15">
            <a:extLst>
              <a:ext uri="{FF2B5EF4-FFF2-40B4-BE49-F238E27FC236}">
                <a16:creationId xmlns:a16="http://schemas.microsoft.com/office/drawing/2014/main" id="{98AC38E5-C3A2-8C35-7F7B-DB88A6023153}"/>
              </a:ext>
            </a:extLst>
          </p:cNvPr>
          <p:cNvSpPr txBox="1"/>
          <p:nvPr/>
        </p:nvSpPr>
        <p:spPr>
          <a:xfrm>
            <a:off x="3276311" y="1277751"/>
            <a:ext cx="5646950" cy="923330"/>
          </a:xfrm>
          <a:prstGeom prst="rect">
            <a:avLst/>
          </a:prstGeom>
          <a:noFill/>
        </p:spPr>
        <p:txBody>
          <a:bodyPr wrap="square" rtlCol="0">
            <a:spAutoFit/>
          </a:bodyPr>
          <a:lstStyle/>
          <a:p>
            <a:pPr marL="342900" indent="-342900">
              <a:buAutoNum type="arabicPeriod"/>
            </a:pPr>
            <a:r>
              <a:rPr lang="en-US" dirty="0"/>
              <a:t>This graph correlates the relationship between loan status and the years of experience.                 -1 = Charged Off accounts, 0 = current accounts</a:t>
            </a:r>
          </a:p>
        </p:txBody>
      </p:sp>
      <p:pic>
        <p:nvPicPr>
          <p:cNvPr id="6" name="Picture 5">
            <a:extLst>
              <a:ext uri="{FF2B5EF4-FFF2-40B4-BE49-F238E27FC236}">
                <a16:creationId xmlns:a16="http://schemas.microsoft.com/office/drawing/2014/main" id="{B9923445-985E-EB2A-5754-E02E201EC4C5}"/>
              </a:ext>
            </a:extLst>
          </p:cNvPr>
          <p:cNvPicPr>
            <a:picLocks noChangeAspect="1"/>
          </p:cNvPicPr>
          <p:nvPr/>
        </p:nvPicPr>
        <p:blipFill>
          <a:blip r:embed="rId3"/>
          <a:stretch>
            <a:fillRect/>
          </a:stretch>
        </p:blipFill>
        <p:spPr>
          <a:xfrm>
            <a:off x="576398" y="1113771"/>
            <a:ext cx="2479809" cy="1792423"/>
          </a:xfrm>
          <a:prstGeom prst="rect">
            <a:avLst/>
          </a:prstGeom>
        </p:spPr>
      </p:pic>
      <p:pic>
        <p:nvPicPr>
          <p:cNvPr id="3" name="Picture 2">
            <a:extLst>
              <a:ext uri="{FF2B5EF4-FFF2-40B4-BE49-F238E27FC236}">
                <a16:creationId xmlns:a16="http://schemas.microsoft.com/office/drawing/2014/main" id="{0D511626-D84F-2932-E1C7-86F3BADA5D0E}"/>
              </a:ext>
            </a:extLst>
          </p:cNvPr>
          <p:cNvPicPr>
            <a:picLocks noChangeAspect="1"/>
          </p:cNvPicPr>
          <p:nvPr/>
        </p:nvPicPr>
        <p:blipFill>
          <a:blip r:embed="rId4"/>
          <a:stretch>
            <a:fillRect/>
          </a:stretch>
        </p:blipFill>
        <p:spPr>
          <a:xfrm>
            <a:off x="544549" y="3618411"/>
            <a:ext cx="4010034" cy="2464034"/>
          </a:xfrm>
          <a:prstGeom prst="rect">
            <a:avLst/>
          </a:prstGeom>
        </p:spPr>
      </p:pic>
      <p:sp>
        <p:nvSpPr>
          <p:cNvPr id="4" name="TextBox 3">
            <a:extLst>
              <a:ext uri="{FF2B5EF4-FFF2-40B4-BE49-F238E27FC236}">
                <a16:creationId xmlns:a16="http://schemas.microsoft.com/office/drawing/2014/main" id="{0F78C781-9936-CA5F-E0C5-D16670F9B138}"/>
              </a:ext>
            </a:extLst>
          </p:cNvPr>
          <p:cNvSpPr txBox="1"/>
          <p:nvPr/>
        </p:nvSpPr>
        <p:spPr>
          <a:xfrm>
            <a:off x="5048512" y="3920808"/>
            <a:ext cx="5646950" cy="646331"/>
          </a:xfrm>
          <a:prstGeom prst="rect">
            <a:avLst/>
          </a:prstGeom>
          <a:noFill/>
        </p:spPr>
        <p:txBody>
          <a:bodyPr wrap="square" rtlCol="0">
            <a:spAutoFit/>
          </a:bodyPr>
          <a:lstStyle/>
          <a:p>
            <a:pPr marL="342900" indent="-342900">
              <a:buAutoNum type="arabicPeriod"/>
            </a:pPr>
            <a:r>
              <a:rPr lang="en-US" dirty="0"/>
              <a:t>The scatter plot gives the relationship between loan grade and interest rate</a:t>
            </a:r>
          </a:p>
        </p:txBody>
      </p:sp>
    </p:spTree>
    <p:extLst>
      <p:ext uri="{BB962C8B-B14F-4D97-AF65-F5344CB8AC3E}">
        <p14:creationId xmlns:p14="http://schemas.microsoft.com/office/powerpoint/2010/main" val="4260235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Bi and Multi variate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19</a:t>
            </a:fld>
            <a:endParaRPr lang="en-GB" dirty="0"/>
          </a:p>
        </p:txBody>
      </p:sp>
      <p:sp>
        <p:nvSpPr>
          <p:cNvPr id="16" name="TextBox 15">
            <a:extLst>
              <a:ext uri="{FF2B5EF4-FFF2-40B4-BE49-F238E27FC236}">
                <a16:creationId xmlns:a16="http://schemas.microsoft.com/office/drawing/2014/main" id="{98AC38E5-C3A2-8C35-7F7B-DB88A6023153}"/>
              </a:ext>
            </a:extLst>
          </p:cNvPr>
          <p:cNvSpPr txBox="1"/>
          <p:nvPr/>
        </p:nvSpPr>
        <p:spPr>
          <a:xfrm>
            <a:off x="4225545" y="1397396"/>
            <a:ext cx="5646950" cy="923330"/>
          </a:xfrm>
          <a:prstGeom prst="rect">
            <a:avLst/>
          </a:prstGeom>
          <a:noFill/>
        </p:spPr>
        <p:txBody>
          <a:bodyPr wrap="square" rtlCol="0">
            <a:spAutoFit/>
          </a:bodyPr>
          <a:lstStyle/>
          <a:p>
            <a:pPr marL="342900" indent="-342900">
              <a:buAutoNum type="arabicPeriod"/>
            </a:pPr>
            <a:r>
              <a:rPr lang="en-US" dirty="0"/>
              <a:t>This graph talks about the relationship between the delinquent loan instances vs the number of inquiries in the past 6 months</a:t>
            </a:r>
          </a:p>
        </p:txBody>
      </p:sp>
      <p:sp>
        <p:nvSpPr>
          <p:cNvPr id="4" name="TextBox 3">
            <a:extLst>
              <a:ext uri="{FF2B5EF4-FFF2-40B4-BE49-F238E27FC236}">
                <a16:creationId xmlns:a16="http://schemas.microsoft.com/office/drawing/2014/main" id="{0F78C781-9936-CA5F-E0C5-D16670F9B138}"/>
              </a:ext>
            </a:extLst>
          </p:cNvPr>
          <p:cNvSpPr txBox="1"/>
          <p:nvPr/>
        </p:nvSpPr>
        <p:spPr>
          <a:xfrm>
            <a:off x="6614213" y="3890944"/>
            <a:ext cx="5646950" cy="2585323"/>
          </a:xfrm>
          <a:prstGeom prst="rect">
            <a:avLst/>
          </a:prstGeom>
          <a:noFill/>
        </p:spPr>
        <p:txBody>
          <a:bodyPr wrap="square" rtlCol="0">
            <a:spAutoFit/>
          </a:bodyPr>
          <a:lstStyle/>
          <a:p>
            <a:pPr marL="342900" indent="-342900">
              <a:buAutoNum type="arabicPeriod"/>
            </a:pPr>
            <a:r>
              <a:rPr lang="en-US" dirty="0"/>
              <a:t>The heat map provides how the columns are correlated and some of the ones which are highly correlated. Columns (loan </a:t>
            </a:r>
            <a:r>
              <a:rPr lang="en-US" dirty="0" err="1"/>
              <a:t>grade,purpose,term,src</a:t>
            </a:r>
            <a:r>
              <a:rPr lang="en-US" dirty="0"/>
              <a:t> verification, home ownership, </a:t>
            </a:r>
            <a:r>
              <a:rPr lang="en-US" dirty="0" err="1"/>
              <a:t>dti</a:t>
            </a:r>
            <a:r>
              <a:rPr lang="en-US" dirty="0"/>
              <a:t> )</a:t>
            </a:r>
          </a:p>
          <a:p>
            <a:pPr marL="342900" indent="-342900">
              <a:buAutoNum type="arabicPeriod"/>
            </a:pPr>
            <a:r>
              <a:rPr lang="en-US" dirty="0"/>
              <a:t>It shows that </a:t>
            </a:r>
            <a:r>
              <a:rPr lang="en-US" dirty="0" err="1"/>
              <a:t>debt_consolidation</a:t>
            </a:r>
            <a:r>
              <a:rPr lang="en-US" dirty="0"/>
              <a:t>, </a:t>
            </a:r>
            <a:r>
              <a:rPr lang="en-US" dirty="0" err="1"/>
              <a:t>src</a:t>
            </a:r>
            <a:r>
              <a:rPr lang="en-US" dirty="0"/>
              <a:t> – not verified, DTI being higher,  Rent, Grades – B, C and D are some of the driving factors for Charged Off accounts</a:t>
            </a:r>
          </a:p>
        </p:txBody>
      </p:sp>
      <p:pic>
        <p:nvPicPr>
          <p:cNvPr id="5" name="Picture 4">
            <a:extLst>
              <a:ext uri="{FF2B5EF4-FFF2-40B4-BE49-F238E27FC236}">
                <a16:creationId xmlns:a16="http://schemas.microsoft.com/office/drawing/2014/main" id="{0815F993-DC7E-AEAC-E5A5-7C7623A58CDE}"/>
              </a:ext>
            </a:extLst>
          </p:cNvPr>
          <p:cNvPicPr>
            <a:picLocks noChangeAspect="1"/>
          </p:cNvPicPr>
          <p:nvPr/>
        </p:nvPicPr>
        <p:blipFill>
          <a:blip r:embed="rId3"/>
          <a:stretch>
            <a:fillRect/>
          </a:stretch>
        </p:blipFill>
        <p:spPr>
          <a:xfrm>
            <a:off x="560139" y="1097280"/>
            <a:ext cx="2871578" cy="2245976"/>
          </a:xfrm>
          <a:prstGeom prst="rect">
            <a:avLst/>
          </a:prstGeom>
        </p:spPr>
      </p:pic>
      <p:pic>
        <p:nvPicPr>
          <p:cNvPr id="12" name="Picture 11" descr="A picture containing line, screenshot, text, receipt&#10;&#10;Description automatically generated">
            <a:extLst>
              <a:ext uri="{FF2B5EF4-FFF2-40B4-BE49-F238E27FC236}">
                <a16:creationId xmlns:a16="http://schemas.microsoft.com/office/drawing/2014/main" id="{5B3E6B3C-FC5C-8C36-8D4E-AC68A384C6EE}"/>
              </a:ext>
            </a:extLst>
          </p:cNvPr>
          <p:cNvPicPr>
            <a:picLocks noChangeAspect="1"/>
          </p:cNvPicPr>
          <p:nvPr/>
        </p:nvPicPr>
        <p:blipFill>
          <a:blip r:embed="rId4"/>
          <a:stretch>
            <a:fillRect/>
          </a:stretch>
        </p:blipFill>
        <p:spPr>
          <a:xfrm>
            <a:off x="560139" y="3622766"/>
            <a:ext cx="5962581" cy="2965234"/>
          </a:xfrm>
          <a:prstGeom prst="rect">
            <a:avLst/>
          </a:prstGeom>
        </p:spPr>
      </p:pic>
    </p:spTree>
    <p:extLst>
      <p:ext uri="{BB962C8B-B14F-4D97-AF65-F5344CB8AC3E}">
        <p14:creationId xmlns:p14="http://schemas.microsoft.com/office/powerpoint/2010/main" val="1037436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530307" y="536573"/>
            <a:ext cx="3856679" cy="1453003"/>
          </a:xfrm>
        </p:spPr>
        <p:txBody>
          <a:bodyPr wrap="square" rtlCol="0" anchor="b">
            <a:normAutofit/>
          </a:bodyPr>
          <a:lstStyle/>
          <a:p>
            <a:pPr rtl="0"/>
            <a:r>
              <a:rPr lang="en-GB"/>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3"/>
          </p:nvPr>
        </p:nvSpPr>
        <p:spPr>
          <a:xfrm>
            <a:off x="450000" y="2877018"/>
            <a:ext cx="4314284" cy="2938561"/>
          </a:xfrm>
        </p:spPr>
        <p:txBody>
          <a:bodyPr rtlCol="0">
            <a:normAutofit fontScale="85000" lnSpcReduction="10000"/>
          </a:bodyPr>
          <a:lstStyle/>
          <a:p>
            <a:pPr algn="l" rtl="0"/>
            <a:r>
              <a:rPr lang="en-GB" dirty="0"/>
              <a:t>Data Analysis</a:t>
            </a:r>
          </a:p>
          <a:p>
            <a:pPr algn="l" rtl="0"/>
            <a:r>
              <a:rPr lang="en-GB" dirty="0"/>
              <a:t>Data Cleansing</a:t>
            </a:r>
          </a:p>
          <a:p>
            <a:pPr algn="l" rtl="0"/>
            <a:r>
              <a:rPr lang="en-GB" dirty="0"/>
              <a:t>Univariate and Segmented Univariate analysis</a:t>
            </a:r>
          </a:p>
          <a:p>
            <a:pPr algn="l" rtl="0"/>
            <a:r>
              <a:rPr lang="en-GB" dirty="0"/>
              <a:t>Bivariate and multi variate analysis</a:t>
            </a:r>
          </a:p>
          <a:p>
            <a:pPr algn="l" rtl="0"/>
            <a:r>
              <a:rPr lang="en-GB" dirty="0"/>
              <a:t>Conclusion</a:t>
            </a:r>
          </a:p>
          <a:p>
            <a:pPr algn="l" rtl="0"/>
            <a:endParaRPr lang="en-GB" dirty="0"/>
          </a:p>
        </p:txBody>
      </p:sp>
      <p:sp>
        <p:nvSpPr>
          <p:cNvPr id="22" name="Date Placeholder 3">
            <a:extLst>
              <a:ext uri="{FF2B5EF4-FFF2-40B4-BE49-F238E27FC236}">
                <a16:creationId xmlns:a16="http://schemas.microsoft.com/office/drawing/2014/main" id="{4580A8E0-7E68-4241-BB9B-E1FC9341E9CD}"/>
              </a:ext>
            </a:extLst>
          </p:cNvPr>
          <p:cNvSpPr>
            <a:spLocks noGrp="1"/>
          </p:cNvSpPr>
          <p:nvPr>
            <p:ph type="dt" sz="half" idx="10"/>
          </p:nvPr>
        </p:nvSpPr>
        <p:spPr>
          <a:xfrm>
            <a:off x="450000" y="6357168"/>
            <a:ext cx="1480400" cy="461665"/>
          </a:xfrm>
        </p:spPr>
        <p:txBody>
          <a:bodyPr rtlCol="0">
            <a:normAutofit/>
          </a:bodyPr>
          <a:lstStyle/>
          <a:p>
            <a:pPr rtl="0"/>
            <a:r>
              <a:rPr lang="en-IN"/>
              <a:t>20XX</a:t>
            </a:r>
            <a:endParaRPr lang="en-GB"/>
          </a:p>
        </p:txBody>
      </p:sp>
      <p:sp>
        <p:nvSpPr>
          <p:cNvPr id="23" name="Footer Placeholder 4">
            <a:extLst>
              <a:ext uri="{FF2B5EF4-FFF2-40B4-BE49-F238E27FC236}">
                <a16:creationId xmlns:a16="http://schemas.microsoft.com/office/drawing/2014/main" id="{255CA119-3AE4-4D6A-AB16-C0625CAA473C}"/>
              </a:ext>
            </a:extLst>
          </p:cNvPr>
          <p:cNvSpPr>
            <a:spLocks noGrp="1"/>
          </p:cNvSpPr>
          <p:nvPr>
            <p:ph type="ftr" sz="quarter" idx="11"/>
          </p:nvPr>
        </p:nvSpPr>
        <p:spPr>
          <a:xfrm>
            <a:off x="1996947" y="6357600"/>
            <a:ext cx="6683376" cy="460800"/>
          </a:xfrm>
        </p:spPr>
        <p:txBody>
          <a:bodyPr rtlCol="0">
            <a:normAutofit/>
          </a:bodyPr>
          <a:lstStyle/>
          <a:p>
            <a:pPr rtl="0"/>
            <a:r>
              <a:rPr lang="en-GB"/>
              <a:t>Lending Case Study - Atharv and Nikhil</a:t>
            </a:r>
          </a:p>
        </p:txBody>
      </p:sp>
      <p:pic>
        <p:nvPicPr>
          <p:cNvPr id="10" name="Picture Placeholder 9" descr="A picture containing outdoor, train, bridge, traveling">
            <a:extLst>
              <a:ext uri="{FF2B5EF4-FFF2-40B4-BE49-F238E27FC236}">
                <a16:creationId xmlns:a16="http://schemas.microsoft.com/office/drawing/2014/main" id="{BE113317-F75C-4F41-AA60-AB7B65AD93D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979987" y="0"/>
            <a:ext cx="7212013" cy="6858000"/>
          </a:xfrm>
        </p:spPr>
      </p:pic>
      <p:sp>
        <p:nvSpPr>
          <p:cNvPr id="24" name="Slide Number Placeholder 5">
            <a:extLst>
              <a:ext uri="{FF2B5EF4-FFF2-40B4-BE49-F238E27FC236}">
                <a16:creationId xmlns:a16="http://schemas.microsoft.com/office/drawing/2014/main" id="{09567CC5-9835-41E1-8AE6-6875430887AD}"/>
              </a:ext>
            </a:extLst>
          </p:cNvPr>
          <p:cNvSpPr>
            <a:spLocks noGrp="1"/>
          </p:cNvSpPr>
          <p:nvPr>
            <p:ph type="sldNum" sz="quarter" idx="12"/>
          </p:nvPr>
        </p:nvSpPr>
        <p:spPr>
          <a:xfrm>
            <a:off x="9982800" y="6357600"/>
            <a:ext cx="1760150" cy="460800"/>
          </a:xfrm>
        </p:spPr>
        <p:txBody>
          <a:bodyPr rtlCol="0">
            <a:normAutofit/>
          </a:bodyPr>
          <a:lstStyle/>
          <a:p>
            <a:pPr rtl="0"/>
            <a:fld id="{D39607A7-8386-47DB-8578-DDEDD194E5D4}" type="slidenum">
              <a:rPr lang="en-GB" smtClean="0"/>
              <a:pPr/>
              <a:t>2</a:t>
            </a:fld>
            <a:endParaRPr lang="en-GB"/>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Bi and Multi variate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20</a:t>
            </a:fld>
            <a:endParaRPr lang="en-GB" dirty="0"/>
          </a:p>
        </p:txBody>
      </p:sp>
      <p:pic>
        <p:nvPicPr>
          <p:cNvPr id="11" name="Picture 10">
            <a:extLst>
              <a:ext uri="{FF2B5EF4-FFF2-40B4-BE49-F238E27FC236}">
                <a16:creationId xmlns:a16="http://schemas.microsoft.com/office/drawing/2014/main" id="{B391E481-375D-3D57-D2C7-249C655EB0FD}"/>
              </a:ext>
            </a:extLst>
          </p:cNvPr>
          <p:cNvPicPr>
            <a:picLocks noChangeAspect="1"/>
          </p:cNvPicPr>
          <p:nvPr/>
        </p:nvPicPr>
        <p:blipFill>
          <a:blip r:embed="rId3"/>
          <a:stretch>
            <a:fillRect/>
          </a:stretch>
        </p:blipFill>
        <p:spPr>
          <a:xfrm>
            <a:off x="989400" y="1222781"/>
            <a:ext cx="7772400" cy="470104"/>
          </a:xfrm>
          <a:prstGeom prst="rect">
            <a:avLst/>
          </a:prstGeom>
        </p:spPr>
      </p:pic>
      <p:pic>
        <p:nvPicPr>
          <p:cNvPr id="13" name="Picture 12">
            <a:extLst>
              <a:ext uri="{FF2B5EF4-FFF2-40B4-BE49-F238E27FC236}">
                <a16:creationId xmlns:a16="http://schemas.microsoft.com/office/drawing/2014/main" id="{979FA3E3-F57E-65AF-61E0-DEE77EB5C286}"/>
              </a:ext>
            </a:extLst>
          </p:cNvPr>
          <p:cNvPicPr>
            <a:picLocks noChangeAspect="1"/>
          </p:cNvPicPr>
          <p:nvPr/>
        </p:nvPicPr>
        <p:blipFill>
          <a:blip r:embed="rId4"/>
          <a:stretch>
            <a:fillRect/>
          </a:stretch>
        </p:blipFill>
        <p:spPr>
          <a:xfrm>
            <a:off x="989400" y="1753845"/>
            <a:ext cx="7772400" cy="470104"/>
          </a:xfrm>
          <a:prstGeom prst="rect">
            <a:avLst/>
          </a:prstGeom>
        </p:spPr>
      </p:pic>
      <p:pic>
        <p:nvPicPr>
          <p:cNvPr id="15" name="Picture 14">
            <a:extLst>
              <a:ext uri="{FF2B5EF4-FFF2-40B4-BE49-F238E27FC236}">
                <a16:creationId xmlns:a16="http://schemas.microsoft.com/office/drawing/2014/main" id="{B595F64A-DEB2-BE80-8198-8EE52B87FEEC}"/>
              </a:ext>
            </a:extLst>
          </p:cNvPr>
          <p:cNvPicPr>
            <a:picLocks noChangeAspect="1"/>
          </p:cNvPicPr>
          <p:nvPr/>
        </p:nvPicPr>
        <p:blipFill>
          <a:blip r:embed="rId5"/>
          <a:stretch>
            <a:fillRect/>
          </a:stretch>
        </p:blipFill>
        <p:spPr>
          <a:xfrm>
            <a:off x="989400" y="2284909"/>
            <a:ext cx="7772400" cy="470104"/>
          </a:xfrm>
          <a:prstGeom prst="rect">
            <a:avLst/>
          </a:prstGeom>
        </p:spPr>
      </p:pic>
      <p:pic>
        <p:nvPicPr>
          <p:cNvPr id="18" name="Picture 17">
            <a:extLst>
              <a:ext uri="{FF2B5EF4-FFF2-40B4-BE49-F238E27FC236}">
                <a16:creationId xmlns:a16="http://schemas.microsoft.com/office/drawing/2014/main" id="{FCD30479-77D9-1152-28C1-23E3432C479D}"/>
              </a:ext>
            </a:extLst>
          </p:cNvPr>
          <p:cNvPicPr>
            <a:picLocks noChangeAspect="1"/>
          </p:cNvPicPr>
          <p:nvPr/>
        </p:nvPicPr>
        <p:blipFill>
          <a:blip r:embed="rId6"/>
          <a:stretch>
            <a:fillRect/>
          </a:stretch>
        </p:blipFill>
        <p:spPr>
          <a:xfrm>
            <a:off x="989400" y="2815973"/>
            <a:ext cx="7772400" cy="470104"/>
          </a:xfrm>
          <a:prstGeom prst="rect">
            <a:avLst/>
          </a:prstGeom>
        </p:spPr>
      </p:pic>
      <p:pic>
        <p:nvPicPr>
          <p:cNvPr id="20" name="Picture 19" descr="A picture containing text, line, screenshot, receipt&#10;&#10;Description automatically generated">
            <a:extLst>
              <a:ext uri="{FF2B5EF4-FFF2-40B4-BE49-F238E27FC236}">
                <a16:creationId xmlns:a16="http://schemas.microsoft.com/office/drawing/2014/main" id="{188A4D5F-375E-89D4-DF30-422B60A7C75E}"/>
              </a:ext>
            </a:extLst>
          </p:cNvPr>
          <p:cNvPicPr>
            <a:picLocks noChangeAspect="1"/>
          </p:cNvPicPr>
          <p:nvPr/>
        </p:nvPicPr>
        <p:blipFill>
          <a:blip r:embed="rId7"/>
          <a:stretch>
            <a:fillRect/>
          </a:stretch>
        </p:blipFill>
        <p:spPr>
          <a:xfrm>
            <a:off x="989400" y="3325443"/>
            <a:ext cx="7772400" cy="2397104"/>
          </a:xfrm>
          <a:prstGeom prst="rect">
            <a:avLst/>
          </a:prstGeom>
        </p:spPr>
      </p:pic>
      <p:sp>
        <p:nvSpPr>
          <p:cNvPr id="21" name="TextBox 20">
            <a:extLst>
              <a:ext uri="{FF2B5EF4-FFF2-40B4-BE49-F238E27FC236}">
                <a16:creationId xmlns:a16="http://schemas.microsoft.com/office/drawing/2014/main" id="{B1C47329-9A61-770F-567C-DCCA328BA589}"/>
              </a:ext>
            </a:extLst>
          </p:cNvPr>
          <p:cNvSpPr txBox="1"/>
          <p:nvPr/>
        </p:nvSpPr>
        <p:spPr>
          <a:xfrm>
            <a:off x="9117874" y="1222781"/>
            <a:ext cx="2690949" cy="2308324"/>
          </a:xfrm>
          <a:prstGeom prst="rect">
            <a:avLst/>
          </a:prstGeom>
          <a:noFill/>
        </p:spPr>
        <p:txBody>
          <a:bodyPr wrap="square" rtlCol="0">
            <a:spAutoFit/>
          </a:bodyPr>
          <a:lstStyle/>
          <a:p>
            <a:r>
              <a:rPr lang="en-US" dirty="0"/>
              <a:t>The analysis was done on loan grade, verification status, home ownership, purpose, term and </a:t>
            </a:r>
            <a:r>
              <a:rPr lang="en-US" dirty="0" err="1"/>
              <a:t>dti</a:t>
            </a:r>
            <a:r>
              <a:rPr lang="en-US" dirty="0"/>
              <a:t>. All of them retrieved for Charged Off accounts.</a:t>
            </a:r>
          </a:p>
          <a:p>
            <a:endParaRPr lang="en-US" dirty="0"/>
          </a:p>
        </p:txBody>
      </p:sp>
    </p:spTree>
    <p:extLst>
      <p:ext uri="{BB962C8B-B14F-4D97-AF65-F5344CB8AC3E}">
        <p14:creationId xmlns:p14="http://schemas.microsoft.com/office/powerpoint/2010/main" val="3166722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Bi and Multi variate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21</a:t>
            </a:fld>
            <a:endParaRPr lang="en-GB" dirty="0"/>
          </a:p>
        </p:txBody>
      </p:sp>
      <p:sp>
        <p:nvSpPr>
          <p:cNvPr id="21" name="TextBox 20">
            <a:extLst>
              <a:ext uri="{FF2B5EF4-FFF2-40B4-BE49-F238E27FC236}">
                <a16:creationId xmlns:a16="http://schemas.microsoft.com/office/drawing/2014/main" id="{B1C47329-9A61-770F-567C-DCCA328BA589}"/>
              </a:ext>
            </a:extLst>
          </p:cNvPr>
          <p:cNvSpPr txBox="1"/>
          <p:nvPr/>
        </p:nvSpPr>
        <p:spPr>
          <a:xfrm>
            <a:off x="450000" y="3284511"/>
            <a:ext cx="10998926" cy="2308324"/>
          </a:xfrm>
          <a:prstGeom prst="rect">
            <a:avLst/>
          </a:prstGeom>
          <a:noFill/>
        </p:spPr>
        <p:txBody>
          <a:bodyPr wrap="square" rtlCol="0">
            <a:spAutoFit/>
          </a:bodyPr>
          <a:lstStyle/>
          <a:p>
            <a:r>
              <a:rPr lang="en-US" dirty="0"/>
              <a:t>The analysis was done on loan grade, employment length in years, home ownership, purpose, term and </a:t>
            </a:r>
            <a:r>
              <a:rPr lang="en-US" dirty="0" err="1"/>
              <a:t>dti</a:t>
            </a:r>
            <a:r>
              <a:rPr lang="en-US" dirty="0"/>
              <a:t>. All of them retrieved for Charged Off accounts. This clearly shows a pattern where the charged off accounts have the following –</a:t>
            </a:r>
          </a:p>
          <a:p>
            <a:r>
              <a:rPr lang="en-US" dirty="0"/>
              <a:t>Employment Length – Low ( 1 to 2 years )</a:t>
            </a:r>
          </a:p>
          <a:p>
            <a:r>
              <a:rPr lang="en-US" dirty="0"/>
              <a:t>Loan Grade – B, C and D</a:t>
            </a:r>
          </a:p>
          <a:p>
            <a:r>
              <a:rPr lang="en-US" dirty="0"/>
              <a:t>Home Ownership – Rent and Mortgage</a:t>
            </a:r>
          </a:p>
          <a:p>
            <a:r>
              <a:rPr lang="en-US" dirty="0"/>
              <a:t>Loan Purpose – Debt-Consolidation and Credit card</a:t>
            </a:r>
          </a:p>
          <a:p>
            <a:r>
              <a:rPr lang="en-US" dirty="0"/>
              <a:t>DTI – Highest and Medium</a:t>
            </a:r>
          </a:p>
        </p:txBody>
      </p:sp>
      <p:pic>
        <p:nvPicPr>
          <p:cNvPr id="4" name="Picture 3">
            <a:extLst>
              <a:ext uri="{FF2B5EF4-FFF2-40B4-BE49-F238E27FC236}">
                <a16:creationId xmlns:a16="http://schemas.microsoft.com/office/drawing/2014/main" id="{8FF49B89-5C25-773B-13D8-CD759B25F469}"/>
              </a:ext>
            </a:extLst>
          </p:cNvPr>
          <p:cNvPicPr>
            <a:picLocks noChangeAspect="1"/>
          </p:cNvPicPr>
          <p:nvPr/>
        </p:nvPicPr>
        <p:blipFill>
          <a:blip r:embed="rId3"/>
          <a:stretch>
            <a:fillRect/>
          </a:stretch>
        </p:blipFill>
        <p:spPr>
          <a:xfrm>
            <a:off x="450000" y="1536079"/>
            <a:ext cx="7772400" cy="481476"/>
          </a:xfrm>
          <a:prstGeom prst="rect">
            <a:avLst/>
          </a:prstGeom>
        </p:spPr>
      </p:pic>
      <p:pic>
        <p:nvPicPr>
          <p:cNvPr id="6" name="Picture 5">
            <a:extLst>
              <a:ext uri="{FF2B5EF4-FFF2-40B4-BE49-F238E27FC236}">
                <a16:creationId xmlns:a16="http://schemas.microsoft.com/office/drawing/2014/main" id="{200DD2FC-EDE1-47AD-6E07-1F9D520C53F0}"/>
              </a:ext>
            </a:extLst>
          </p:cNvPr>
          <p:cNvPicPr>
            <a:picLocks noChangeAspect="1"/>
          </p:cNvPicPr>
          <p:nvPr/>
        </p:nvPicPr>
        <p:blipFill>
          <a:blip r:embed="rId4"/>
          <a:stretch>
            <a:fillRect/>
          </a:stretch>
        </p:blipFill>
        <p:spPr>
          <a:xfrm>
            <a:off x="450000" y="2049116"/>
            <a:ext cx="7772400" cy="481476"/>
          </a:xfrm>
          <a:prstGeom prst="rect">
            <a:avLst/>
          </a:prstGeom>
        </p:spPr>
      </p:pic>
    </p:spTree>
    <p:extLst>
      <p:ext uri="{BB962C8B-B14F-4D97-AF65-F5344CB8AC3E}">
        <p14:creationId xmlns:p14="http://schemas.microsoft.com/office/powerpoint/2010/main" val="3294240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B443-F374-4074-A3AF-F824D82C8FE2}"/>
              </a:ext>
            </a:extLst>
          </p:cNvPr>
          <p:cNvSpPr>
            <a:spLocks noGrp="1"/>
          </p:cNvSpPr>
          <p:nvPr>
            <p:ph type="ctrTitle"/>
          </p:nvPr>
        </p:nvSpPr>
        <p:spPr>
          <a:xfrm>
            <a:off x="1019720" y="3790005"/>
            <a:ext cx="4079874" cy="1132373"/>
          </a:xfrm>
        </p:spPr>
        <p:txBody>
          <a:bodyPr rtlCol="0"/>
          <a:lstStyle/>
          <a:p>
            <a:pPr rtl="0"/>
            <a:r>
              <a:rPr lang="en-GB" dirty="0"/>
              <a:t>Deciding Factors</a:t>
            </a:r>
          </a:p>
        </p:txBody>
      </p:sp>
      <p:sp>
        <p:nvSpPr>
          <p:cNvPr id="7" name="Subtitle 6">
            <a:extLst>
              <a:ext uri="{FF2B5EF4-FFF2-40B4-BE49-F238E27FC236}">
                <a16:creationId xmlns:a16="http://schemas.microsoft.com/office/drawing/2014/main" id="{F9013BD0-EEB5-4536-B6C3-3DCD3D3F1ABD}"/>
              </a:ext>
            </a:extLst>
          </p:cNvPr>
          <p:cNvSpPr>
            <a:spLocks noGrp="1"/>
          </p:cNvSpPr>
          <p:nvPr>
            <p:ph type="subTitle" idx="1"/>
          </p:nvPr>
        </p:nvSpPr>
        <p:spPr>
          <a:xfrm>
            <a:off x="1019720" y="610177"/>
            <a:ext cx="4079874" cy="2457819"/>
          </a:xfrm>
        </p:spPr>
        <p:txBody>
          <a:bodyPr rtlCol="0">
            <a:normAutofit/>
          </a:bodyPr>
          <a:lstStyle/>
          <a:p>
            <a:pPr rtl="0"/>
            <a:r>
              <a:rPr lang="en-GB" dirty="0"/>
              <a:t>The Conclusion</a:t>
            </a:r>
          </a:p>
        </p:txBody>
      </p:sp>
      <p:sp>
        <p:nvSpPr>
          <p:cNvPr id="16" name="TextBox 15">
            <a:extLst>
              <a:ext uri="{FF2B5EF4-FFF2-40B4-BE49-F238E27FC236}">
                <a16:creationId xmlns:a16="http://schemas.microsoft.com/office/drawing/2014/main" id="{4008F7B7-E65E-988D-FF6B-F215DC02911E}"/>
              </a:ext>
            </a:extLst>
          </p:cNvPr>
          <p:cNvSpPr txBox="1"/>
          <p:nvPr/>
        </p:nvSpPr>
        <p:spPr>
          <a:xfrm>
            <a:off x="7532914" y="802054"/>
            <a:ext cx="1388778"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ln w="0"/>
                <a:solidFill>
                  <a:schemeClr val="tx1"/>
                </a:solidFill>
                <a:effectLst>
                  <a:outerShdw blurRad="38100" dist="19050" dir="2700000" algn="tl" rotWithShape="0">
                    <a:schemeClr val="dk1">
                      <a:alpha val="40000"/>
                    </a:schemeClr>
                  </a:outerShdw>
                </a:effectLst>
              </a:rPr>
              <a:t>Loan Status</a:t>
            </a:r>
          </a:p>
        </p:txBody>
      </p:sp>
      <p:sp>
        <p:nvSpPr>
          <p:cNvPr id="17" name="TextBox 16">
            <a:extLst>
              <a:ext uri="{FF2B5EF4-FFF2-40B4-BE49-F238E27FC236}">
                <a16:creationId xmlns:a16="http://schemas.microsoft.com/office/drawing/2014/main" id="{667AB111-482B-F5D8-23DB-AB1A0A91967C}"/>
              </a:ext>
            </a:extLst>
          </p:cNvPr>
          <p:cNvSpPr txBox="1"/>
          <p:nvPr/>
        </p:nvSpPr>
        <p:spPr>
          <a:xfrm>
            <a:off x="9392238" y="1076734"/>
            <a:ext cx="2458750"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rtl="0">
              <a:defRPr lang="en-us"/>
            </a:defPPr>
            <a:lvl1pPr>
              <a:defRPr>
                <a:ln w="0"/>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Assigned Loan Grade</a:t>
            </a:r>
          </a:p>
        </p:txBody>
      </p:sp>
      <p:sp>
        <p:nvSpPr>
          <p:cNvPr id="18" name="TextBox 17">
            <a:extLst>
              <a:ext uri="{FF2B5EF4-FFF2-40B4-BE49-F238E27FC236}">
                <a16:creationId xmlns:a16="http://schemas.microsoft.com/office/drawing/2014/main" id="{FD23AB07-72EE-3EBF-9275-3A054F4091D3}"/>
              </a:ext>
            </a:extLst>
          </p:cNvPr>
          <p:cNvSpPr txBox="1"/>
          <p:nvPr/>
        </p:nvSpPr>
        <p:spPr>
          <a:xfrm>
            <a:off x="6283917" y="1654420"/>
            <a:ext cx="161698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rtl="0">
              <a:defRPr lang="en-us"/>
            </a:defPPr>
            <a:lvl1pPr>
              <a:defRPr>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Loan Purpose</a:t>
            </a:r>
          </a:p>
        </p:txBody>
      </p:sp>
      <p:sp>
        <p:nvSpPr>
          <p:cNvPr id="19" name="TextBox 18">
            <a:extLst>
              <a:ext uri="{FF2B5EF4-FFF2-40B4-BE49-F238E27FC236}">
                <a16:creationId xmlns:a16="http://schemas.microsoft.com/office/drawing/2014/main" id="{C10E0887-1BBE-373F-560B-3E46BEDBD631}"/>
              </a:ext>
            </a:extLst>
          </p:cNvPr>
          <p:cNvSpPr txBox="1"/>
          <p:nvPr/>
        </p:nvSpPr>
        <p:spPr>
          <a:xfrm>
            <a:off x="8614964" y="2090077"/>
            <a:ext cx="2166987"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rtl="0">
              <a:defRPr lang="en-us"/>
            </a:defPPr>
            <a:lvl1pPr>
              <a:defRPr>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Income </a:t>
            </a:r>
            <a:r>
              <a:rPr lang="en-US"/>
              <a:t>Source Verification Status</a:t>
            </a:r>
            <a:endParaRPr lang="en-US" dirty="0"/>
          </a:p>
        </p:txBody>
      </p:sp>
      <p:sp>
        <p:nvSpPr>
          <p:cNvPr id="20" name="TextBox 19">
            <a:extLst>
              <a:ext uri="{FF2B5EF4-FFF2-40B4-BE49-F238E27FC236}">
                <a16:creationId xmlns:a16="http://schemas.microsoft.com/office/drawing/2014/main" id="{F7FFF3BC-E532-3A31-8422-0D313D289A32}"/>
              </a:ext>
            </a:extLst>
          </p:cNvPr>
          <p:cNvSpPr txBox="1"/>
          <p:nvPr/>
        </p:nvSpPr>
        <p:spPr>
          <a:xfrm>
            <a:off x="6640287" y="2647995"/>
            <a:ext cx="161698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rtl="0">
              <a:defRPr lang="en-us"/>
            </a:defPPr>
            <a:lvl1pPr>
              <a:defRPr>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Home Ownership</a:t>
            </a:r>
          </a:p>
        </p:txBody>
      </p:sp>
      <p:sp>
        <p:nvSpPr>
          <p:cNvPr id="21" name="TextBox 20">
            <a:extLst>
              <a:ext uri="{FF2B5EF4-FFF2-40B4-BE49-F238E27FC236}">
                <a16:creationId xmlns:a16="http://schemas.microsoft.com/office/drawing/2014/main" id="{301D9A38-28E3-D826-584B-0D0490CE8D13}"/>
              </a:ext>
            </a:extLst>
          </p:cNvPr>
          <p:cNvSpPr txBox="1"/>
          <p:nvPr/>
        </p:nvSpPr>
        <p:spPr>
          <a:xfrm>
            <a:off x="9945921" y="3244109"/>
            <a:ext cx="1698173"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rtl="0">
              <a:defRPr lang="en-us"/>
            </a:defPPr>
            <a:lvl1pPr>
              <a:defRPr>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Debt To Income Ratio</a:t>
            </a:r>
          </a:p>
        </p:txBody>
      </p:sp>
      <p:sp>
        <p:nvSpPr>
          <p:cNvPr id="22" name="TextBox 21">
            <a:extLst>
              <a:ext uri="{FF2B5EF4-FFF2-40B4-BE49-F238E27FC236}">
                <a16:creationId xmlns:a16="http://schemas.microsoft.com/office/drawing/2014/main" id="{ACB4799C-F693-D613-AB87-D19324660942}"/>
              </a:ext>
            </a:extLst>
          </p:cNvPr>
          <p:cNvSpPr txBox="1"/>
          <p:nvPr/>
        </p:nvSpPr>
        <p:spPr>
          <a:xfrm>
            <a:off x="7129465" y="3779005"/>
            <a:ext cx="1698172"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rtl="0">
              <a:defRPr lang="en-us"/>
            </a:defPPr>
            <a:lvl1pPr>
              <a:defRPr>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t>Employment Length</a:t>
            </a:r>
            <a:endParaRPr lang="en-US" dirty="0"/>
          </a:p>
        </p:txBody>
      </p:sp>
      <p:sp>
        <p:nvSpPr>
          <p:cNvPr id="23" name="TextBox 22">
            <a:extLst>
              <a:ext uri="{FF2B5EF4-FFF2-40B4-BE49-F238E27FC236}">
                <a16:creationId xmlns:a16="http://schemas.microsoft.com/office/drawing/2014/main" id="{44F17F0F-C56C-63C7-B2B9-CB52A7D62184}"/>
              </a:ext>
            </a:extLst>
          </p:cNvPr>
          <p:cNvSpPr txBox="1"/>
          <p:nvPr/>
        </p:nvSpPr>
        <p:spPr>
          <a:xfrm>
            <a:off x="9392238" y="4399718"/>
            <a:ext cx="1698173"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rtl="0">
              <a:defRPr lang="en-us"/>
            </a:defPPr>
            <a:lvl1pPr>
              <a:defRPr>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Loan Amount</a:t>
            </a:r>
          </a:p>
        </p:txBody>
      </p:sp>
      <p:sp>
        <p:nvSpPr>
          <p:cNvPr id="24" name="TextBox 23">
            <a:extLst>
              <a:ext uri="{FF2B5EF4-FFF2-40B4-BE49-F238E27FC236}">
                <a16:creationId xmlns:a16="http://schemas.microsoft.com/office/drawing/2014/main" id="{B9D84A9A-C5AD-B0BE-5DBF-E86D151EEF88}"/>
              </a:ext>
            </a:extLst>
          </p:cNvPr>
          <p:cNvSpPr txBox="1"/>
          <p:nvPr/>
        </p:nvSpPr>
        <p:spPr>
          <a:xfrm>
            <a:off x="7328023" y="5203580"/>
            <a:ext cx="1493759"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rtl="0">
              <a:defRPr lang="en-us"/>
            </a:defPPr>
            <a:lvl1pPr>
              <a:defRPr>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Interest Rate</a:t>
            </a:r>
          </a:p>
        </p:txBody>
      </p:sp>
    </p:spTree>
    <p:extLst>
      <p:ext uri="{BB962C8B-B14F-4D97-AF65-F5344CB8AC3E}">
        <p14:creationId xmlns:p14="http://schemas.microsoft.com/office/powerpoint/2010/main" val="96232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4318001" y="536574"/>
            <a:ext cx="7424950" cy="460800"/>
          </a:xfrm>
        </p:spPr>
        <p:txBody>
          <a:bodyPr wrap="square" rtlCol="0" anchor="b">
            <a:normAutofit fontScale="90000"/>
          </a:bodyPr>
          <a:lstStyle/>
          <a:p>
            <a:pPr rtl="0"/>
            <a:r>
              <a:rPr lang="en-GB"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7"/>
          </p:nvPr>
        </p:nvSpPr>
        <p:spPr>
          <a:xfrm>
            <a:off x="4864098" y="1180590"/>
            <a:ext cx="6332538" cy="4819616"/>
          </a:xfrm>
          <a:ln>
            <a:noFill/>
          </a:ln>
        </p:spPr>
        <p:txBody>
          <a:bodyPr rtlCol="0">
            <a:noAutofit/>
          </a:bodyPr>
          <a:lstStyle/>
          <a:p>
            <a:pPr algn="l"/>
            <a:r>
              <a:rPr lang="en-US" sz="1200" dirty="0"/>
              <a:t>The analysis was done on loan grade, employment length in years, home ownership, purpose, term and </a:t>
            </a:r>
            <a:r>
              <a:rPr lang="en-US" sz="1200" dirty="0" err="1"/>
              <a:t>dti</a:t>
            </a:r>
            <a:r>
              <a:rPr lang="en-US" sz="1200" dirty="0"/>
              <a:t>. All of them retrieved for Charged Off accounts. This clearly shows a pattern where the charged off accounts have the following –</a:t>
            </a:r>
          </a:p>
          <a:p>
            <a:pPr algn="l">
              <a:lnSpc>
                <a:spcPct val="100000"/>
              </a:lnSpc>
            </a:pPr>
            <a:r>
              <a:rPr lang="en-US" sz="1200" b="1" dirty="0"/>
              <a:t>Employment Length </a:t>
            </a:r>
            <a:r>
              <a:rPr lang="en-US" sz="1200" dirty="0"/>
              <a:t>– Low ( 1 to 2 years )</a:t>
            </a:r>
          </a:p>
          <a:p>
            <a:pPr algn="l">
              <a:lnSpc>
                <a:spcPct val="100000"/>
              </a:lnSpc>
            </a:pPr>
            <a:r>
              <a:rPr lang="en-US" sz="1200" b="1" dirty="0"/>
              <a:t>Loan Grade </a:t>
            </a:r>
            <a:r>
              <a:rPr lang="en-US" sz="1200" dirty="0"/>
              <a:t>– B, C and D</a:t>
            </a:r>
          </a:p>
          <a:p>
            <a:pPr algn="l">
              <a:lnSpc>
                <a:spcPct val="100000"/>
              </a:lnSpc>
            </a:pPr>
            <a:r>
              <a:rPr lang="en-US" sz="1200" b="1" dirty="0"/>
              <a:t>Home Ownership </a:t>
            </a:r>
            <a:r>
              <a:rPr lang="en-US" sz="1200" dirty="0"/>
              <a:t>– Rent and Mortgage</a:t>
            </a:r>
          </a:p>
          <a:p>
            <a:pPr algn="l">
              <a:lnSpc>
                <a:spcPct val="100000"/>
              </a:lnSpc>
            </a:pPr>
            <a:r>
              <a:rPr lang="en-US" sz="1200" b="1" dirty="0"/>
              <a:t>Loan Purpose </a:t>
            </a:r>
            <a:r>
              <a:rPr lang="en-US" sz="1200" dirty="0"/>
              <a:t>– Debt-Consolidation and Credit card</a:t>
            </a:r>
          </a:p>
          <a:p>
            <a:pPr algn="l">
              <a:lnSpc>
                <a:spcPct val="100000"/>
              </a:lnSpc>
            </a:pPr>
            <a:r>
              <a:rPr lang="en-US" sz="1200" b="1" dirty="0"/>
              <a:t>DTI</a:t>
            </a:r>
            <a:r>
              <a:rPr lang="en-US" sz="1200" dirty="0"/>
              <a:t> – Highest and Medium</a:t>
            </a:r>
          </a:p>
          <a:p>
            <a:pPr algn="l">
              <a:lnSpc>
                <a:spcPct val="100000"/>
              </a:lnSpc>
            </a:pPr>
            <a:r>
              <a:rPr lang="en-US" sz="1200" b="1" dirty="0"/>
              <a:t>Loan Value </a:t>
            </a:r>
            <a:r>
              <a:rPr lang="en-US" sz="1200" dirty="0"/>
              <a:t>– The ones which are lowest are getting Charged Off, the others, they are trying to recover.</a:t>
            </a:r>
          </a:p>
          <a:p>
            <a:pPr algn="l"/>
            <a:endParaRPr lang="en-US" sz="1200" b="1" dirty="0"/>
          </a:p>
          <a:p>
            <a:pPr algn="l"/>
            <a:r>
              <a:rPr lang="en-US" sz="1200" dirty="0"/>
              <a:t>So, any borrowers, with the following parameters tend to pose a higher risk of delinquency and getting Charged off.</a:t>
            </a:r>
          </a:p>
        </p:txBody>
      </p:sp>
      <p:sp>
        <p:nvSpPr>
          <p:cNvPr id="36" name="Date Placeholder 47">
            <a:extLst>
              <a:ext uri="{FF2B5EF4-FFF2-40B4-BE49-F238E27FC236}">
                <a16:creationId xmlns:a16="http://schemas.microsoft.com/office/drawing/2014/main" id="{ACE14C97-A133-4845-B427-43AB7272E043}"/>
              </a:ext>
            </a:extLst>
          </p:cNvPr>
          <p:cNvSpPr>
            <a:spLocks noGrp="1"/>
          </p:cNvSpPr>
          <p:nvPr>
            <p:ph type="dt" sz="half" idx="10"/>
          </p:nvPr>
        </p:nvSpPr>
        <p:spPr>
          <a:xfrm>
            <a:off x="4318000" y="6357167"/>
            <a:ext cx="1760150" cy="461665"/>
          </a:xfrm>
          <a:ln>
            <a:noFill/>
          </a:ln>
        </p:spPr>
        <p:txBody>
          <a:bodyPr rtlCol="0"/>
          <a:lstStyle/>
          <a:p>
            <a:pPr rtl="0"/>
            <a:r>
              <a:rPr lang="en-IN"/>
              <a:t>20XX</a:t>
            </a:r>
            <a:endParaRPr lang="en-GB"/>
          </a:p>
        </p:txBody>
      </p:sp>
      <p:sp>
        <p:nvSpPr>
          <p:cNvPr id="37" name="Footer Placeholder 48">
            <a:extLst>
              <a:ext uri="{FF2B5EF4-FFF2-40B4-BE49-F238E27FC236}">
                <a16:creationId xmlns:a16="http://schemas.microsoft.com/office/drawing/2014/main" id="{B032D5C0-351C-4E10-94BC-033F2FC32426}"/>
              </a:ext>
            </a:extLst>
          </p:cNvPr>
          <p:cNvSpPr>
            <a:spLocks noGrp="1"/>
          </p:cNvSpPr>
          <p:nvPr>
            <p:ph type="ftr" sz="quarter" idx="11"/>
          </p:nvPr>
        </p:nvSpPr>
        <p:spPr>
          <a:xfrm>
            <a:off x="6356725" y="6357600"/>
            <a:ext cx="3347285" cy="460800"/>
          </a:xfrm>
          <a:ln>
            <a:noFill/>
          </a:ln>
        </p:spPr>
        <p:txBody>
          <a:bodyPr rtlCol="0"/>
          <a:lstStyle/>
          <a:p>
            <a:pPr rtl="0"/>
            <a:r>
              <a:rPr lang="en-GB"/>
              <a:t>Lending Case Study - Atharv and Nikhil</a:t>
            </a:r>
          </a:p>
        </p:txBody>
      </p:sp>
      <p:sp>
        <p:nvSpPr>
          <p:cNvPr id="38" name="Slide Number Placeholder 49">
            <a:extLst>
              <a:ext uri="{FF2B5EF4-FFF2-40B4-BE49-F238E27FC236}">
                <a16:creationId xmlns:a16="http://schemas.microsoft.com/office/drawing/2014/main" id="{7664B428-9BC3-4DBA-A039-5DCE1AC97916}"/>
              </a:ext>
            </a:extLst>
          </p:cNvPr>
          <p:cNvSpPr>
            <a:spLocks noGrp="1"/>
          </p:cNvSpPr>
          <p:nvPr>
            <p:ph type="sldNum" sz="quarter" idx="12"/>
          </p:nvPr>
        </p:nvSpPr>
        <p:spPr>
          <a:xfrm>
            <a:off x="9982800" y="6357600"/>
            <a:ext cx="1760150" cy="460800"/>
          </a:xfrm>
          <a:ln>
            <a:noFill/>
          </a:ln>
        </p:spPr>
        <p:txBody>
          <a:bodyPr rtlCol="0"/>
          <a:lstStyle/>
          <a:p>
            <a:pPr rtl="0"/>
            <a:fld id="{D39607A7-8386-47DB-8578-DDEDD194E5D4}" type="slidenum">
              <a:rPr lang="en-GB" smtClean="0"/>
              <a:pPr rtl="0"/>
              <a:t>23</a:t>
            </a:fld>
            <a:endParaRPr lang="en-GB"/>
          </a:p>
        </p:txBody>
      </p:sp>
      <p:sp>
        <p:nvSpPr>
          <p:cNvPr id="7" name="Picture Placeholder 6">
            <a:extLst>
              <a:ext uri="{FF2B5EF4-FFF2-40B4-BE49-F238E27FC236}">
                <a16:creationId xmlns:a16="http://schemas.microsoft.com/office/drawing/2014/main" id="{407FCAAF-B835-125A-857D-17B4C2C5A743}"/>
              </a:ext>
            </a:extLst>
          </p:cNvPr>
          <p:cNvSpPr>
            <a:spLocks noGrp="1"/>
          </p:cNvSpPr>
          <p:nvPr>
            <p:ph type="pic" sz="quarter" idx="14"/>
          </p:nvPr>
        </p:nvSpPr>
        <p:spPr/>
      </p:sp>
      <p:pic>
        <p:nvPicPr>
          <p:cNvPr id="8" name="Picture 7">
            <a:extLst>
              <a:ext uri="{FF2B5EF4-FFF2-40B4-BE49-F238E27FC236}">
                <a16:creationId xmlns:a16="http://schemas.microsoft.com/office/drawing/2014/main" id="{75756836-3D09-E4AF-B887-4F9A03A9EFCB}"/>
              </a:ext>
            </a:extLst>
          </p:cNvPr>
          <p:cNvPicPr>
            <a:picLocks noChangeAspect="1"/>
          </p:cNvPicPr>
          <p:nvPr/>
        </p:nvPicPr>
        <p:blipFill>
          <a:blip r:embed="rId3"/>
          <a:stretch>
            <a:fillRect/>
          </a:stretch>
        </p:blipFill>
        <p:spPr>
          <a:xfrm>
            <a:off x="467768" y="397459"/>
            <a:ext cx="2775495" cy="2022566"/>
          </a:xfrm>
          <a:prstGeom prst="rect">
            <a:avLst/>
          </a:prstGeom>
        </p:spPr>
      </p:pic>
      <p:sp>
        <p:nvSpPr>
          <p:cNvPr id="11" name="Picture Placeholder 10">
            <a:extLst>
              <a:ext uri="{FF2B5EF4-FFF2-40B4-BE49-F238E27FC236}">
                <a16:creationId xmlns:a16="http://schemas.microsoft.com/office/drawing/2014/main" id="{B707BAF7-D200-234F-355D-20A4B74FEF82}"/>
              </a:ext>
            </a:extLst>
          </p:cNvPr>
          <p:cNvSpPr>
            <a:spLocks noGrp="1"/>
          </p:cNvSpPr>
          <p:nvPr>
            <p:ph type="pic" sz="quarter" idx="15"/>
          </p:nvPr>
        </p:nvSpPr>
        <p:spPr/>
      </p:sp>
      <p:pic>
        <p:nvPicPr>
          <p:cNvPr id="13" name="Picture 12">
            <a:extLst>
              <a:ext uri="{FF2B5EF4-FFF2-40B4-BE49-F238E27FC236}">
                <a16:creationId xmlns:a16="http://schemas.microsoft.com/office/drawing/2014/main" id="{BE1F7AC0-D37B-9F82-7C98-754B8E67DDEC}"/>
              </a:ext>
            </a:extLst>
          </p:cNvPr>
          <p:cNvPicPr>
            <a:picLocks noChangeAspect="1"/>
          </p:cNvPicPr>
          <p:nvPr/>
        </p:nvPicPr>
        <p:blipFill>
          <a:blip r:embed="rId4"/>
          <a:stretch>
            <a:fillRect/>
          </a:stretch>
        </p:blipFill>
        <p:spPr>
          <a:xfrm>
            <a:off x="616308" y="2464654"/>
            <a:ext cx="2626956" cy="1835511"/>
          </a:xfrm>
          <a:prstGeom prst="rect">
            <a:avLst/>
          </a:prstGeom>
        </p:spPr>
      </p:pic>
      <p:pic>
        <p:nvPicPr>
          <p:cNvPr id="15" name="Picture 14">
            <a:extLst>
              <a:ext uri="{FF2B5EF4-FFF2-40B4-BE49-F238E27FC236}">
                <a16:creationId xmlns:a16="http://schemas.microsoft.com/office/drawing/2014/main" id="{69017FE0-A389-CA5B-8A5C-76147322D70D}"/>
              </a:ext>
            </a:extLst>
          </p:cNvPr>
          <p:cNvPicPr>
            <a:picLocks noChangeAspect="1"/>
          </p:cNvPicPr>
          <p:nvPr/>
        </p:nvPicPr>
        <p:blipFill>
          <a:blip r:embed="rId5"/>
          <a:stretch>
            <a:fillRect/>
          </a:stretch>
        </p:blipFill>
        <p:spPr>
          <a:xfrm>
            <a:off x="467768" y="4625030"/>
            <a:ext cx="2775495" cy="1835511"/>
          </a:xfrm>
          <a:prstGeom prst="rect">
            <a:avLst/>
          </a:prstGeom>
        </p:spPr>
      </p:pic>
    </p:spTree>
    <p:extLst>
      <p:ext uri="{BB962C8B-B14F-4D97-AF65-F5344CB8AC3E}">
        <p14:creationId xmlns:p14="http://schemas.microsoft.com/office/powerpoint/2010/main" val="445070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CD5E908A-501A-4558-A678-42BF2D8FCDC1}"/>
              </a:ext>
            </a:extLst>
          </p:cNvPr>
          <p:cNvSpPr>
            <a:spLocks noGrp="1"/>
          </p:cNvSpPr>
          <p:nvPr>
            <p:ph type="title"/>
          </p:nvPr>
        </p:nvSpPr>
        <p:spPr>
          <a:xfrm>
            <a:off x="989400" y="395289"/>
            <a:ext cx="10213200" cy="1112836"/>
          </a:xfrm>
        </p:spPr>
        <p:txBody>
          <a:bodyPr rtlCol="0"/>
          <a:lstStyle/>
          <a:p>
            <a:pPr rtl="0"/>
            <a:r>
              <a:rPr lang="en-GB"/>
              <a:t>Team</a:t>
            </a:r>
          </a:p>
        </p:txBody>
      </p:sp>
      <p:sp>
        <p:nvSpPr>
          <p:cNvPr id="56" name="Text Placeholder 55">
            <a:extLst>
              <a:ext uri="{FF2B5EF4-FFF2-40B4-BE49-F238E27FC236}">
                <a16:creationId xmlns:a16="http://schemas.microsoft.com/office/drawing/2014/main" id="{FC0A64F4-87E9-46A8-BCC4-6F1DFE8A3E6D}"/>
              </a:ext>
            </a:extLst>
          </p:cNvPr>
          <p:cNvSpPr>
            <a:spLocks noGrp="1"/>
          </p:cNvSpPr>
          <p:nvPr>
            <p:ph type="body" sz="quarter" idx="20"/>
          </p:nvPr>
        </p:nvSpPr>
        <p:spPr>
          <a:xfrm>
            <a:off x="3585571" y="5147597"/>
            <a:ext cx="1587499" cy="350292"/>
          </a:xfrm>
        </p:spPr>
        <p:txBody>
          <a:bodyPr rtlCol="0"/>
          <a:lstStyle/>
          <a:p>
            <a:pPr rtl="0"/>
            <a:r>
              <a:rPr lang="en-GB" dirty="0" err="1"/>
              <a:t>Atharv</a:t>
            </a:r>
            <a:endParaRPr lang="en-GB" dirty="0"/>
          </a:p>
        </p:txBody>
      </p:sp>
      <p:sp>
        <p:nvSpPr>
          <p:cNvPr id="58" name="Text Placeholder 57">
            <a:extLst>
              <a:ext uri="{FF2B5EF4-FFF2-40B4-BE49-F238E27FC236}">
                <a16:creationId xmlns:a16="http://schemas.microsoft.com/office/drawing/2014/main" id="{51E437D6-831B-4C6D-8A0F-B4D300E2C6B8}"/>
              </a:ext>
            </a:extLst>
          </p:cNvPr>
          <p:cNvSpPr>
            <a:spLocks noGrp="1"/>
          </p:cNvSpPr>
          <p:nvPr>
            <p:ph type="body" sz="quarter" idx="22"/>
          </p:nvPr>
        </p:nvSpPr>
        <p:spPr>
          <a:xfrm>
            <a:off x="7018925" y="5068429"/>
            <a:ext cx="1587499" cy="350292"/>
          </a:xfrm>
        </p:spPr>
        <p:txBody>
          <a:bodyPr rtlCol="0"/>
          <a:lstStyle/>
          <a:p>
            <a:pPr rtl="0"/>
            <a:r>
              <a:rPr lang="en-GB" dirty="0"/>
              <a:t>Nikhil</a:t>
            </a:r>
          </a:p>
        </p:txBody>
      </p:sp>
      <p:sp>
        <p:nvSpPr>
          <p:cNvPr id="13" name="Date Placeholder 47">
            <a:extLst>
              <a:ext uri="{FF2B5EF4-FFF2-40B4-BE49-F238E27FC236}">
                <a16:creationId xmlns:a16="http://schemas.microsoft.com/office/drawing/2014/main" id="{289FFCBD-061F-4FE8-BB82-AB1733C9225C}"/>
              </a:ext>
            </a:extLst>
          </p:cNvPr>
          <p:cNvSpPr>
            <a:spLocks noGrp="1"/>
          </p:cNvSpPr>
          <p:nvPr>
            <p:ph type="dt" sz="half" idx="10"/>
          </p:nvPr>
        </p:nvSpPr>
        <p:spPr>
          <a:xfrm>
            <a:off x="450000" y="6357168"/>
            <a:ext cx="1760150" cy="461665"/>
          </a:xfrm>
        </p:spPr>
        <p:txBody>
          <a:bodyPr rtlCol="0"/>
          <a:lstStyle/>
          <a:p>
            <a:pPr rtl="0"/>
            <a:r>
              <a:rPr lang="en-IN"/>
              <a:t>20XX</a:t>
            </a:r>
            <a:endParaRPr lang="en-GB"/>
          </a:p>
        </p:txBody>
      </p:sp>
      <p:sp>
        <p:nvSpPr>
          <p:cNvPr id="49" name="Footer Placeholder 48">
            <a:extLst>
              <a:ext uri="{FF2B5EF4-FFF2-40B4-BE49-F238E27FC236}">
                <a16:creationId xmlns:a16="http://schemas.microsoft.com/office/drawing/2014/main" id="{BC6711E1-B796-4D1D-BAC8-770C06C53DB6}"/>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p>
        </p:txBody>
      </p:sp>
      <p:sp>
        <p:nvSpPr>
          <p:cNvPr id="50" name="Slide Number Placeholder 49">
            <a:extLst>
              <a:ext uri="{FF2B5EF4-FFF2-40B4-BE49-F238E27FC236}">
                <a16:creationId xmlns:a16="http://schemas.microsoft.com/office/drawing/2014/main" id="{584E00CC-0BE9-4582-B15B-D2F934C326AE}"/>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24</a:t>
            </a:fld>
            <a:endParaRPr lang="en-GB"/>
          </a:p>
        </p:txBody>
      </p:sp>
      <p:pic>
        <p:nvPicPr>
          <p:cNvPr id="22" name="Picture 21" descr="A picture containing person, clothing, human face, smile&#10;&#10;Description automatically generated">
            <a:extLst>
              <a:ext uri="{FF2B5EF4-FFF2-40B4-BE49-F238E27FC236}">
                <a16:creationId xmlns:a16="http://schemas.microsoft.com/office/drawing/2014/main" id="{8EF8DBA4-5488-CF71-6727-6166EF852668}"/>
              </a:ext>
            </a:extLst>
          </p:cNvPr>
          <p:cNvPicPr>
            <a:picLocks noChangeAspect="1"/>
          </p:cNvPicPr>
          <p:nvPr/>
        </p:nvPicPr>
        <p:blipFill>
          <a:blip r:embed="rId3"/>
          <a:stretch>
            <a:fillRect/>
          </a:stretch>
        </p:blipFill>
        <p:spPr>
          <a:xfrm>
            <a:off x="3456394" y="2763709"/>
            <a:ext cx="1845855" cy="1874470"/>
          </a:xfrm>
          <a:prstGeom prst="rect">
            <a:avLst/>
          </a:prstGeom>
        </p:spPr>
      </p:pic>
      <p:pic>
        <p:nvPicPr>
          <p:cNvPr id="32" name="Picture 31" descr="A person wearing sunglasses and smiling&#10;&#10;Description automatically generated with low confidence">
            <a:extLst>
              <a:ext uri="{FF2B5EF4-FFF2-40B4-BE49-F238E27FC236}">
                <a16:creationId xmlns:a16="http://schemas.microsoft.com/office/drawing/2014/main" id="{71563583-EC9A-DBCE-DF14-CF4CABCB789D}"/>
              </a:ext>
            </a:extLst>
          </p:cNvPr>
          <p:cNvPicPr>
            <a:picLocks noChangeAspect="1"/>
          </p:cNvPicPr>
          <p:nvPr/>
        </p:nvPicPr>
        <p:blipFill>
          <a:blip r:embed="rId4"/>
          <a:stretch>
            <a:fillRect/>
          </a:stretch>
        </p:blipFill>
        <p:spPr>
          <a:xfrm>
            <a:off x="6889748" y="2771726"/>
            <a:ext cx="1845855" cy="1874470"/>
          </a:xfrm>
          <a:prstGeom prst="rect">
            <a:avLst/>
          </a:prstGeom>
        </p:spPr>
      </p:pic>
    </p:spTree>
    <p:extLst>
      <p:ext uri="{BB962C8B-B14F-4D97-AF65-F5344CB8AC3E}">
        <p14:creationId xmlns:p14="http://schemas.microsoft.com/office/powerpoint/2010/main" val="134718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7794707" y="536573"/>
            <a:ext cx="3856679" cy="1453003"/>
          </a:xfrm>
        </p:spPr>
        <p:txBody>
          <a:bodyPr wrap="square" rtlCol="0" anchor="b">
            <a:normAutofit/>
          </a:bodyPr>
          <a:lstStyle/>
          <a:p>
            <a:pPr rtl="0"/>
            <a:r>
              <a:rPr lang="en-GB"/>
              <a:t>Thank you</a:t>
            </a:r>
          </a:p>
        </p:txBody>
      </p:sp>
      <p:sp>
        <p:nvSpPr>
          <p:cNvPr id="124" name="Date Placeholder 47">
            <a:extLst>
              <a:ext uri="{FF2B5EF4-FFF2-40B4-BE49-F238E27FC236}">
                <a16:creationId xmlns:a16="http://schemas.microsoft.com/office/drawing/2014/main" id="{95576E3A-3789-4FEF-96AE-C43B93B7AE6F}"/>
              </a:ext>
            </a:extLst>
          </p:cNvPr>
          <p:cNvSpPr>
            <a:spLocks noGrp="1"/>
          </p:cNvSpPr>
          <p:nvPr>
            <p:ph type="dt" sz="half" idx="10"/>
          </p:nvPr>
        </p:nvSpPr>
        <p:spPr>
          <a:xfrm>
            <a:off x="450000" y="6357168"/>
            <a:ext cx="1760150" cy="461665"/>
          </a:xfrm>
        </p:spPr>
        <p:txBody>
          <a:bodyPr rtlCol="0"/>
          <a:lstStyle/>
          <a:p>
            <a:pPr rtl="0"/>
            <a:r>
              <a:rPr lang="en-IN"/>
              <a:t>20XX</a:t>
            </a:r>
            <a:endParaRPr lang="en-GB"/>
          </a:p>
        </p:txBody>
      </p:sp>
      <p:sp>
        <p:nvSpPr>
          <p:cNvPr id="125" name="Footer Placeholder 48">
            <a:extLst>
              <a:ext uri="{FF2B5EF4-FFF2-40B4-BE49-F238E27FC236}">
                <a16:creationId xmlns:a16="http://schemas.microsoft.com/office/drawing/2014/main" id="{A59037B4-369C-4D32-9743-29072587DE0B}"/>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p>
        </p:txBody>
      </p:sp>
      <p:sp>
        <p:nvSpPr>
          <p:cNvPr id="126" name="Slide Number Placeholder 49">
            <a:extLst>
              <a:ext uri="{FF2B5EF4-FFF2-40B4-BE49-F238E27FC236}">
                <a16:creationId xmlns:a16="http://schemas.microsoft.com/office/drawing/2014/main" id="{64086F3C-129F-4A29-A09C-7700661E06BF}"/>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25</a:t>
            </a:fld>
            <a:endParaRPr lang="en-GB"/>
          </a:p>
        </p:txBody>
      </p:sp>
    </p:spTree>
    <p:extLst>
      <p:ext uri="{BB962C8B-B14F-4D97-AF65-F5344CB8AC3E}">
        <p14:creationId xmlns:p14="http://schemas.microsoft.com/office/powerpoint/2010/main" val="3103683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056600" y="536573"/>
            <a:ext cx="4078800" cy="1453003"/>
          </a:xfrm>
        </p:spPr>
        <p:txBody>
          <a:bodyPr wrap="square" rtlCol="0" anchor="b">
            <a:normAutofit/>
          </a:bodyPr>
          <a:lstStyle/>
          <a:p>
            <a:pPr rtl="0"/>
            <a:r>
              <a:rPr lang="en-GB"/>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3686175" y="2876550"/>
            <a:ext cx="4819650" cy="2875321"/>
          </a:xfrm>
        </p:spPr>
        <p:txBody>
          <a:bodyPr rtlCol="0">
            <a:noAutofit/>
          </a:bodyPr>
          <a:lstStyle/>
          <a:p>
            <a:pPr rtl="0"/>
            <a:r>
              <a:rPr lang="en-GB" dirty="0"/>
              <a:t>The loan dataset is provided for past and existing customers. As Learners we have to understand and analyse the data to provide substantial evidence on the factors which can play a major role in delinquency of loans and those loans which are most likely not be paid fully.</a:t>
            </a:r>
          </a:p>
        </p:txBody>
      </p:sp>
      <p:sp>
        <p:nvSpPr>
          <p:cNvPr id="102" name="Date Placeholder 47">
            <a:extLst>
              <a:ext uri="{FF2B5EF4-FFF2-40B4-BE49-F238E27FC236}">
                <a16:creationId xmlns:a16="http://schemas.microsoft.com/office/drawing/2014/main" id="{F956151C-A474-42C6-9D67-B6779EF6B765}"/>
              </a:ext>
            </a:extLst>
          </p:cNvPr>
          <p:cNvSpPr>
            <a:spLocks noGrp="1"/>
          </p:cNvSpPr>
          <p:nvPr>
            <p:ph type="dt" sz="half" idx="10"/>
          </p:nvPr>
        </p:nvSpPr>
        <p:spPr>
          <a:xfrm>
            <a:off x="450000" y="6357168"/>
            <a:ext cx="1760150" cy="461665"/>
          </a:xfrm>
        </p:spPr>
        <p:txBody>
          <a:bodyPr rtlCol="0"/>
          <a:lstStyle/>
          <a:p>
            <a:pPr rtl="0"/>
            <a:r>
              <a:rPr lang="en-IN"/>
              <a:t>20XX</a:t>
            </a:r>
            <a:endParaRPr lang="en-GB"/>
          </a:p>
        </p:txBody>
      </p:sp>
      <p:sp>
        <p:nvSpPr>
          <p:cNvPr id="103" name="Footer Placeholder 48">
            <a:extLst>
              <a:ext uri="{FF2B5EF4-FFF2-40B4-BE49-F238E27FC236}">
                <a16:creationId xmlns:a16="http://schemas.microsoft.com/office/drawing/2014/main" id="{EE131F31-1D34-4CC9-8C56-BACFA6C86A48}"/>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p>
        </p:txBody>
      </p:sp>
      <p:sp>
        <p:nvSpPr>
          <p:cNvPr id="104" name="Slide Number Placeholder 49">
            <a:extLst>
              <a:ext uri="{FF2B5EF4-FFF2-40B4-BE49-F238E27FC236}">
                <a16:creationId xmlns:a16="http://schemas.microsoft.com/office/drawing/2014/main" id="{BC4462F5-98AF-457A-94DC-C44EA835679D}"/>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a:t>3</a:t>
            </a:fld>
            <a:endParaRPr lang="en-GB"/>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989400" y="563402"/>
            <a:ext cx="4075200" cy="2058573"/>
          </a:xfrm>
        </p:spPr>
        <p:txBody>
          <a:bodyPr rtlCol="0">
            <a:normAutofit/>
          </a:bodyPr>
          <a:lstStyle/>
          <a:p>
            <a:pPr rtl="0"/>
            <a:r>
              <a:rPr lang="en-GB" dirty="0"/>
              <a:t>Data Analysis</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990000" y="4248000"/>
            <a:ext cx="4075200" cy="1520975"/>
          </a:xfrm>
        </p:spPr>
        <p:txBody>
          <a:bodyPr rtlCol="0">
            <a:normAutofit/>
          </a:bodyPr>
          <a:lstStyle/>
          <a:p>
            <a:pPr rtl="0"/>
            <a:r>
              <a:rPr lang="en-GB" dirty="0"/>
              <a:t>Data Identification and Cleansing</a:t>
            </a:r>
          </a:p>
        </p:txBody>
      </p:sp>
      <p:pic>
        <p:nvPicPr>
          <p:cNvPr id="3" name="Picture 2" descr="A screen shot of a computer program&#10;&#10;Description automatically generated with low confidence">
            <a:extLst>
              <a:ext uri="{FF2B5EF4-FFF2-40B4-BE49-F238E27FC236}">
                <a16:creationId xmlns:a16="http://schemas.microsoft.com/office/drawing/2014/main" id="{681C3393-022F-56DA-E537-E76CB39D0447}"/>
              </a:ext>
            </a:extLst>
          </p:cNvPr>
          <p:cNvPicPr>
            <a:picLocks noChangeAspect="1"/>
          </p:cNvPicPr>
          <p:nvPr/>
        </p:nvPicPr>
        <p:blipFill>
          <a:blip r:embed="rId3"/>
          <a:stretch>
            <a:fillRect/>
          </a:stretch>
        </p:blipFill>
        <p:spPr>
          <a:xfrm>
            <a:off x="6654199" y="563402"/>
            <a:ext cx="4996463" cy="2706687"/>
          </a:xfrm>
          <a:prstGeom prst="rect">
            <a:avLst/>
          </a:prstGeom>
        </p:spPr>
      </p:pic>
      <p:sp>
        <p:nvSpPr>
          <p:cNvPr id="5" name="Picture Placeholder 4">
            <a:extLst>
              <a:ext uri="{FF2B5EF4-FFF2-40B4-BE49-F238E27FC236}">
                <a16:creationId xmlns:a16="http://schemas.microsoft.com/office/drawing/2014/main" id="{D8601D5F-EAF9-BF82-3790-0F929BCA4D51}"/>
              </a:ext>
            </a:extLst>
          </p:cNvPr>
          <p:cNvSpPr>
            <a:spLocks noGrp="1"/>
          </p:cNvSpPr>
          <p:nvPr>
            <p:ph type="pic" sz="quarter" idx="13"/>
          </p:nvPr>
        </p:nvSpPr>
        <p:spPr/>
      </p:sp>
      <p:sp>
        <p:nvSpPr>
          <p:cNvPr id="17" name="Picture Placeholder 16">
            <a:extLst>
              <a:ext uri="{FF2B5EF4-FFF2-40B4-BE49-F238E27FC236}">
                <a16:creationId xmlns:a16="http://schemas.microsoft.com/office/drawing/2014/main" id="{09EB7408-EC53-2DB0-E1F3-9F1D829D9C9A}"/>
              </a:ext>
            </a:extLst>
          </p:cNvPr>
          <p:cNvSpPr>
            <a:spLocks noGrp="1"/>
          </p:cNvSpPr>
          <p:nvPr>
            <p:ph type="pic" sz="quarter" idx="14"/>
          </p:nvPr>
        </p:nvSpPr>
        <p:spPr/>
      </p:sp>
      <p:pic>
        <p:nvPicPr>
          <p:cNvPr id="18" name="Picture 17">
            <a:extLst>
              <a:ext uri="{FF2B5EF4-FFF2-40B4-BE49-F238E27FC236}">
                <a16:creationId xmlns:a16="http://schemas.microsoft.com/office/drawing/2014/main" id="{C2168734-BD2A-6A5A-AC1E-6CDEACAF2B59}"/>
              </a:ext>
            </a:extLst>
          </p:cNvPr>
          <p:cNvPicPr>
            <a:picLocks noChangeAspect="1"/>
          </p:cNvPicPr>
          <p:nvPr/>
        </p:nvPicPr>
        <p:blipFill>
          <a:blip r:embed="rId4"/>
          <a:stretch>
            <a:fillRect/>
          </a:stretch>
        </p:blipFill>
        <p:spPr>
          <a:xfrm>
            <a:off x="6654199" y="3598563"/>
            <a:ext cx="4995862" cy="2781300"/>
          </a:xfrm>
          <a:prstGeom prst="rect">
            <a:avLst/>
          </a:prstGeom>
        </p:spPr>
      </p:pic>
    </p:spTree>
    <p:extLst>
      <p:ext uri="{BB962C8B-B14F-4D97-AF65-F5344CB8AC3E}">
        <p14:creationId xmlns:p14="http://schemas.microsoft.com/office/powerpoint/2010/main" val="81173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989400" y="395289"/>
            <a:ext cx="10213200" cy="1112836"/>
          </a:xfrm>
        </p:spPr>
        <p:txBody>
          <a:bodyPr rtlCol="0"/>
          <a:lstStyle/>
          <a:p>
            <a:pPr rtl="0"/>
            <a:r>
              <a:rPr lang="en-GB" dirty="0"/>
              <a:t>Data Identification and Cleansing</a:t>
            </a:r>
          </a:p>
        </p:txBody>
      </p:sp>
      <p:sp>
        <p:nvSpPr>
          <p:cNvPr id="8" name="Date Placeholder 47">
            <a:extLst>
              <a:ext uri="{FF2B5EF4-FFF2-40B4-BE49-F238E27FC236}">
                <a16:creationId xmlns:a16="http://schemas.microsoft.com/office/drawing/2014/main" id="{D36A5654-C9DC-442D-8CFC-170F7F897BD9}"/>
              </a:ext>
            </a:extLst>
          </p:cNvPr>
          <p:cNvSpPr>
            <a:spLocks noGrp="1"/>
          </p:cNvSpPr>
          <p:nvPr>
            <p:ph type="dt" sz="half" idx="10"/>
          </p:nvPr>
        </p:nvSpPr>
        <p:spPr>
          <a:xfrm>
            <a:off x="450000" y="6357168"/>
            <a:ext cx="1760150" cy="461665"/>
          </a:xfrm>
        </p:spPr>
        <p:txBody>
          <a:bodyPr rtlCol="0"/>
          <a:lstStyle/>
          <a:p>
            <a:pPr rtl="0"/>
            <a:r>
              <a:rPr lang="en-IN"/>
              <a:t>20XX</a:t>
            </a:r>
            <a:endParaRPr lang="en-GB"/>
          </a:p>
        </p:txBody>
      </p:sp>
      <p:sp>
        <p:nvSpPr>
          <p:cNvPr id="9" name="Footer Placeholder 48">
            <a:extLst>
              <a:ext uri="{FF2B5EF4-FFF2-40B4-BE49-F238E27FC236}">
                <a16:creationId xmlns:a16="http://schemas.microsoft.com/office/drawing/2014/main" id="{87166719-88A6-4670-9BD6-1FF0760648C4}"/>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p>
        </p:txBody>
      </p:sp>
      <p:sp>
        <p:nvSpPr>
          <p:cNvPr id="10" name="Slide Number Placeholder 49">
            <a:extLst>
              <a:ext uri="{FF2B5EF4-FFF2-40B4-BE49-F238E27FC236}">
                <a16:creationId xmlns:a16="http://schemas.microsoft.com/office/drawing/2014/main" id="{0679DDAB-7BC8-4DE8-97CF-665B6F7327CE}"/>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5</a:t>
            </a:fld>
            <a:endParaRPr lang="en-GB"/>
          </a:p>
        </p:txBody>
      </p:sp>
      <p:sp>
        <p:nvSpPr>
          <p:cNvPr id="5" name="Content Placeholder 4">
            <a:extLst>
              <a:ext uri="{FF2B5EF4-FFF2-40B4-BE49-F238E27FC236}">
                <a16:creationId xmlns:a16="http://schemas.microsoft.com/office/drawing/2014/main" id="{CEFC2272-7ABE-109C-21D6-4845B1F86D5C}"/>
              </a:ext>
            </a:extLst>
          </p:cNvPr>
          <p:cNvSpPr>
            <a:spLocks noGrp="1"/>
          </p:cNvSpPr>
          <p:nvPr>
            <p:ph idx="1"/>
          </p:nvPr>
        </p:nvSpPr>
        <p:spPr/>
        <p:txBody>
          <a:bodyPr/>
          <a:lstStyle/>
          <a:p>
            <a:r>
              <a:rPr lang="en-US" dirty="0"/>
              <a:t>1. A total of 39717 rows and 111 columns are present in the </a:t>
            </a:r>
            <a:r>
              <a:rPr lang="en-US" dirty="0" err="1"/>
              <a:t>dataframe</a:t>
            </a:r>
            <a:r>
              <a:rPr lang="en-US" dirty="0"/>
              <a:t>.</a:t>
            </a:r>
          </a:p>
          <a:p>
            <a:r>
              <a:rPr lang="en-US" dirty="0"/>
              <a:t>2. There are 54 columns with all the rows having null values.</a:t>
            </a:r>
          </a:p>
          <a:p>
            <a:r>
              <a:rPr lang="en-US" dirty="0"/>
              <a:t>3. There are 9 columns with only one single value in it.</a:t>
            </a:r>
          </a:p>
          <a:p>
            <a:r>
              <a:rPr lang="en-US" dirty="0"/>
              <a:t>4. There are columns with a lot of null values and only with few distinct values.</a:t>
            </a:r>
          </a:p>
          <a:p>
            <a:r>
              <a:rPr lang="en-US" dirty="0"/>
              <a:t>5. A total of 47 columns have been renamed.</a:t>
            </a:r>
          </a:p>
          <a:p>
            <a:r>
              <a:rPr lang="en-US" dirty="0"/>
              <a:t>6. 7 columns have been cleansed from objects to strings and int/float.</a:t>
            </a:r>
          </a:p>
        </p:txBody>
      </p:sp>
    </p:spTree>
    <p:extLst>
      <p:ext uri="{BB962C8B-B14F-4D97-AF65-F5344CB8AC3E}">
        <p14:creationId xmlns:p14="http://schemas.microsoft.com/office/powerpoint/2010/main" val="421291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Univariate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6</a:t>
            </a:fld>
            <a:endParaRPr lang="en-GB" dirty="0"/>
          </a:p>
        </p:txBody>
      </p:sp>
      <p:sp>
        <p:nvSpPr>
          <p:cNvPr id="16" name="TextBox 15">
            <a:extLst>
              <a:ext uri="{FF2B5EF4-FFF2-40B4-BE49-F238E27FC236}">
                <a16:creationId xmlns:a16="http://schemas.microsoft.com/office/drawing/2014/main" id="{98AC38E5-C3A2-8C35-7F7B-DB88A6023153}"/>
              </a:ext>
            </a:extLst>
          </p:cNvPr>
          <p:cNvSpPr txBox="1"/>
          <p:nvPr/>
        </p:nvSpPr>
        <p:spPr>
          <a:xfrm>
            <a:off x="989400" y="1023042"/>
            <a:ext cx="10638156" cy="3970318"/>
          </a:xfrm>
          <a:prstGeom prst="rect">
            <a:avLst/>
          </a:prstGeom>
          <a:noFill/>
        </p:spPr>
        <p:txBody>
          <a:bodyPr wrap="square" rtlCol="0">
            <a:spAutoFit/>
          </a:bodyPr>
          <a:lstStyle/>
          <a:p>
            <a:pPr marL="342900" indent="-342900">
              <a:buAutoNum type="arabicPeriod"/>
            </a:pPr>
            <a:r>
              <a:rPr lang="en-US" dirty="0"/>
              <a:t>The univariate analysis revealed interesting insights between the following columns.</a:t>
            </a:r>
          </a:p>
          <a:p>
            <a:pPr marL="800100" lvl="1" indent="-342900">
              <a:buAutoNum type="alphaLcPeriod"/>
            </a:pPr>
            <a:r>
              <a:rPr lang="en-US" dirty="0"/>
              <a:t>Interest rate ( min – 5.42, max – 24.59, heavier above mean )</a:t>
            </a:r>
          </a:p>
          <a:p>
            <a:pPr marL="800100" lvl="1" indent="-342900">
              <a:buAutoNum type="alphaLcPeriod"/>
            </a:pPr>
            <a:r>
              <a:rPr lang="en-US" dirty="0"/>
              <a:t>Grade ( A to G )</a:t>
            </a:r>
          </a:p>
          <a:p>
            <a:pPr marL="800100" lvl="1" indent="-342900">
              <a:buAutoNum type="alphaLcPeriod"/>
            </a:pPr>
            <a:r>
              <a:rPr lang="en-US" dirty="0"/>
              <a:t>sub grade ( Again subgrade by numbers )</a:t>
            </a:r>
          </a:p>
          <a:p>
            <a:pPr marL="800100" lvl="1" indent="-342900">
              <a:buAutoNum type="alphaLcPeriod"/>
            </a:pPr>
            <a:r>
              <a:rPr lang="en-US" dirty="0"/>
              <a:t>income source verification status ( Not verified, verified, Source Verified )</a:t>
            </a:r>
          </a:p>
          <a:p>
            <a:pPr marL="800100" lvl="1" indent="-342900">
              <a:buAutoNum type="alphaLcPeriod"/>
            </a:pPr>
            <a:r>
              <a:rPr lang="en-US" dirty="0"/>
              <a:t>Loan purpose ( debt –consolidation – higher, credit card and other – medium, renewable –lower )</a:t>
            </a:r>
          </a:p>
          <a:p>
            <a:pPr marL="800100" lvl="1" indent="-342900">
              <a:buAutoNum type="alphaLcPeriod"/>
            </a:pPr>
            <a:r>
              <a:rPr lang="en-US" dirty="0"/>
              <a:t>Loan status ( Fully Paid, Current and Charged Off – needed for segmented and bivariate )</a:t>
            </a:r>
          </a:p>
          <a:p>
            <a:pPr marL="800100" lvl="1" indent="-342900">
              <a:buAutoNum type="alphaLcPeriod"/>
            </a:pPr>
            <a:r>
              <a:rPr lang="en-US" dirty="0"/>
              <a:t>Employment length in years ( Values between 0 to 10+ years, most loans given at 4 years )</a:t>
            </a:r>
          </a:p>
          <a:p>
            <a:pPr marL="800100" lvl="1" indent="-342900">
              <a:buAutoNum type="alphaLcPeriod"/>
            </a:pPr>
            <a:r>
              <a:rPr lang="en-US" dirty="0"/>
              <a:t>Home ownership ( Most values for Rent, Mortgage driving the ownership )</a:t>
            </a:r>
          </a:p>
          <a:p>
            <a:pPr marL="800100" lvl="1" indent="-342900">
              <a:buAutoNum type="alphaLcPeriod"/>
            </a:pPr>
            <a:r>
              <a:rPr lang="en-US" dirty="0"/>
              <a:t>Debt to Income Ratio ( Most of the values above the mean value )</a:t>
            </a:r>
          </a:p>
          <a:p>
            <a:r>
              <a:rPr lang="en-US" dirty="0"/>
              <a:t>2. These are some of the values among other values that we did analysis on using </a:t>
            </a:r>
          </a:p>
          <a:p>
            <a:r>
              <a:rPr lang="en-US" dirty="0"/>
              <a:t>	</a:t>
            </a:r>
            <a:r>
              <a:rPr lang="en-US" dirty="0" err="1"/>
              <a:t>DataFrame.describe</a:t>
            </a:r>
            <a:r>
              <a:rPr lang="en-US" dirty="0"/>
              <a:t>() which can found in the </a:t>
            </a:r>
            <a:r>
              <a:rPr lang="en-US" dirty="0" err="1"/>
              <a:t>jupyter</a:t>
            </a:r>
            <a:r>
              <a:rPr lang="en-US" dirty="0"/>
              <a:t> notebook</a:t>
            </a:r>
          </a:p>
          <a:p>
            <a:pPr marL="800100" lvl="1" indent="-342900">
              <a:buAutoNum type="alphaLcPeriod"/>
            </a:pPr>
            <a:endParaRPr lang="en-US" dirty="0"/>
          </a:p>
        </p:txBody>
      </p:sp>
      <p:pic>
        <p:nvPicPr>
          <p:cNvPr id="7" name="Picture 6" descr="A screenshot of a computer screen&#10;&#10;Description automatically generated with low confidence">
            <a:extLst>
              <a:ext uri="{FF2B5EF4-FFF2-40B4-BE49-F238E27FC236}">
                <a16:creationId xmlns:a16="http://schemas.microsoft.com/office/drawing/2014/main" id="{13B34DDA-2A91-47C6-74FC-0944FC17D1A4}"/>
              </a:ext>
            </a:extLst>
          </p:cNvPr>
          <p:cNvPicPr>
            <a:picLocks noChangeAspect="1"/>
          </p:cNvPicPr>
          <p:nvPr/>
        </p:nvPicPr>
        <p:blipFill>
          <a:blip r:embed="rId3"/>
          <a:stretch>
            <a:fillRect/>
          </a:stretch>
        </p:blipFill>
        <p:spPr>
          <a:xfrm>
            <a:off x="989400" y="4877168"/>
            <a:ext cx="10638156" cy="1585543"/>
          </a:xfrm>
          <a:prstGeom prst="rect">
            <a:avLst/>
          </a:prstGeom>
        </p:spPr>
      </p:pic>
    </p:spTree>
    <p:extLst>
      <p:ext uri="{BB962C8B-B14F-4D97-AF65-F5344CB8AC3E}">
        <p14:creationId xmlns:p14="http://schemas.microsoft.com/office/powerpoint/2010/main" val="3229665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Univariate segmented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7</a:t>
            </a:fld>
            <a:endParaRPr lang="en-GB" dirty="0"/>
          </a:p>
        </p:txBody>
      </p:sp>
      <p:sp>
        <p:nvSpPr>
          <p:cNvPr id="16" name="TextBox 15">
            <a:extLst>
              <a:ext uri="{FF2B5EF4-FFF2-40B4-BE49-F238E27FC236}">
                <a16:creationId xmlns:a16="http://schemas.microsoft.com/office/drawing/2014/main" id="{98AC38E5-C3A2-8C35-7F7B-DB88A6023153}"/>
              </a:ext>
            </a:extLst>
          </p:cNvPr>
          <p:cNvSpPr txBox="1"/>
          <p:nvPr/>
        </p:nvSpPr>
        <p:spPr>
          <a:xfrm>
            <a:off x="9437688" y="1508122"/>
            <a:ext cx="2305262"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Segmented univariate analysis is trying to establish a relationship between a single column and another column while segmenting it.</a:t>
            </a:r>
          </a:p>
          <a:p>
            <a:pPr marL="285750" indent="-285750">
              <a:buFont typeface="Arial" panose="020B0604020202020204" pitchFamily="34" charset="0"/>
              <a:buChar char="•"/>
            </a:pPr>
            <a:r>
              <a:rPr lang="en-US" dirty="0"/>
              <a:t>We have given some relationships that are established between columns</a:t>
            </a:r>
          </a:p>
        </p:txBody>
      </p:sp>
      <p:pic>
        <p:nvPicPr>
          <p:cNvPr id="6" name="Picture 5">
            <a:extLst>
              <a:ext uri="{FF2B5EF4-FFF2-40B4-BE49-F238E27FC236}">
                <a16:creationId xmlns:a16="http://schemas.microsoft.com/office/drawing/2014/main" id="{F5CBB311-6D7C-72FD-B993-1FC883EEEBCF}"/>
              </a:ext>
            </a:extLst>
          </p:cNvPr>
          <p:cNvPicPr>
            <a:picLocks noChangeAspect="1"/>
          </p:cNvPicPr>
          <p:nvPr/>
        </p:nvPicPr>
        <p:blipFill>
          <a:blip r:embed="rId3"/>
          <a:stretch>
            <a:fillRect/>
          </a:stretch>
        </p:blipFill>
        <p:spPr>
          <a:xfrm>
            <a:off x="576399" y="1508123"/>
            <a:ext cx="2479810" cy="1792425"/>
          </a:xfrm>
          <a:prstGeom prst="rect">
            <a:avLst/>
          </a:prstGeom>
        </p:spPr>
      </p:pic>
      <p:pic>
        <p:nvPicPr>
          <p:cNvPr id="7" name="Picture 6">
            <a:extLst>
              <a:ext uri="{FF2B5EF4-FFF2-40B4-BE49-F238E27FC236}">
                <a16:creationId xmlns:a16="http://schemas.microsoft.com/office/drawing/2014/main" id="{3F86DF74-2757-FF0A-DD2E-5E614837D27E}"/>
              </a:ext>
            </a:extLst>
          </p:cNvPr>
          <p:cNvPicPr>
            <a:picLocks noChangeAspect="1"/>
          </p:cNvPicPr>
          <p:nvPr/>
        </p:nvPicPr>
        <p:blipFill>
          <a:blip r:embed="rId4"/>
          <a:stretch>
            <a:fillRect/>
          </a:stretch>
        </p:blipFill>
        <p:spPr>
          <a:xfrm>
            <a:off x="3501514" y="1508122"/>
            <a:ext cx="2594485" cy="1733587"/>
          </a:xfrm>
          <a:prstGeom prst="rect">
            <a:avLst/>
          </a:prstGeom>
        </p:spPr>
      </p:pic>
      <p:pic>
        <p:nvPicPr>
          <p:cNvPr id="18" name="Picture 17" descr="A screenshot of a graph&#10;&#10;Description automatically generated with low confidence">
            <a:extLst>
              <a:ext uri="{FF2B5EF4-FFF2-40B4-BE49-F238E27FC236}">
                <a16:creationId xmlns:a16="http://schemas.microsoft.com/office/drawing/2014/main" id="{DC4C1730-C3E3-BCA1-7C1A-DE2B4CA64F6C}"/>
              </a:ext>
            </a:extLst>
          </p:cNvPr>
          <p:cNvPicPr>
            <a:picLocks noChangeAspect="1"/>
          </p:cNvPicPr>
          <p:nvPr/>
        </p:nvPicPr>
        <p:blipFill>
          <a:blip r:embed="rId5"/>
          <a:stretch>
            <a:fillRect/>
          </a:stretch>
        </p:blipFill>
        <p:spPr>
          <a:xfrm>
            <a:off x="572838" y="3557452"/>
            <a:ext cx="5523161" cy="1792422"/>
          </a:xfrm>
          <a:prstGeom prst="rect">
            <a:avLst/>
          </a:prstGeom>
        </p:spPr>
      </p:pic>
      <p:pic>
        <p:nvPicPr>
          <p:cNvPr id="19" name="Picture 18">
            <a:extLst>
              <a:ext uri="{FF2B5EF4-FFF2-40B4-BE49-F238E27FC236}">
                <a16:creationId xmlns:a16="http://schemas.microsoft.com/office/drawing/2014/main" id="{C25A72D5-FF84-6D2A-7D89-8A78E7A29106}"/>
              </a:ext>
            </a:extLst>
          </p:cNvPr>
          <p:cNvPicPr>
            <a:picLocks noChangeAspect="1"/>
          </p:cNvPicPr>
          <p:nvPr/>
        </p:nvPicPr>
        <p:blipFill>
          <a:blip r:embed="rId6"/>
          <a:stretch>
            <a:fillRect/>
          </a:stretch>
        </p:blipFill>
        <p:spPr>
          <a:xfrm>
            <a:off x="6443451" y="1508122"/>
            <a:ext cx="2479810" cy="1735454"/>
          </a:xfrm>
          <a:prstGeom prst="rect">
            <a:avLst/>
          </a:prstGeom>
        </p:spPr>
      </p:pic>
      <p:pic>
        <p:nvPicPr>
          <p:cNvPr id="21" name="Picture 20">
            <a:extLst>
              <a:ext uri="{FF2B5EF4-FFF2-40B4-BE49-F238E27FC236}">
                <a16:creationId xmlns:a16="http://schemas.microsoft.com/office/drawing/2014/main" id="{99A0764E-00DF-6F0B-208F-3574B93775D3}"/>
              </a:ext>
            </a:extLst>
          </p:cNvPr>
          <p:cNvPicPr>
            <a:picLocks noChangeAspect="1"/>
          </p:cNvPicPr>
          <p:nvPr/>
        </p:nvPicPr>
        <p:blipFill>
          <a:blip r:embed="rId7"/>
          <a:stretch>
            <a:fillRect/>
          </a:stretch>
        </p:blipFill>
        <p:spPr>
          <a:xfrm>
            <a:off x="6443451" y="3547839"/>
            <a:ext cx="2479810" cy="1792422"/>
          </a:xfrm>
          <a:prstGeom prst="rect">
            <a:avLst/>
          </a:prstGeom>
        </p:spPr>
      </p:pic>
    </p:spTree>
    <p:extLst>
      <p:ext uri="{BB962C8B-B14F-4D97-AF65-F5344CB8AC3E}">
        <p14:creationId xmlns:p14="http://schemas.microsoft.com/office/powerpoint/2010/main" val="636741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Univariate segmented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8</a:t>
            </a:fld>
            <a:endParaRPr lang="en-GB" dirty="0"/>
          </a:p>
        </p:txBody>
      </p:sp>
      <p:sp>
        <p:nvSpPr>
          <p:cNvPr id="16" name="TextBox 15">
            <a:extLst>
              <a:ext uri="{FF2B5EF4-FFF2-40B4-BE49-F238E27FC236}">
                <a16:creationId xmlns:a16="http://schemas.microsoft.com/office/drawing/2014/main" id="{98AC38E5-C3A2-8C35-7F7B-DB88A6023153}"/>
              </a:ext>
            </a:extLst>
          </p:cNvPr>
          <p:cNvSpPr txBox="1"/>
          <p:nvPr/>
        </p:nvSpPr>
        <p:spPr>
          <a:xfrm>
            <a:off x="3219767" y="1508123"/>
            <a:ext cx="79828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interest rate seems to be higher for the loans when we move from current loans to charged off loans</a:t>
            </a:r>
          </a:p>
        </p:txBody>
      </p:sp>
      <p:pic>
        <p:nvPicPr>
          <p:cNvPr id="6" name="Picture 5">
            <a:extLst>
              <a:ext uri="{FF2B5EF4-FFF2-40B4-BE49-F238E27FC236}">
                <a16:creationId xmlns:a16="http://schemas.microsoft.com/office/drawing/2014/main" id="{F5CBB311-6D7C-72FD-B993-1FC883EEEBCF}"/>
              </a:ext>
            </a:extLst>
          </p:cNvPr>
          <p:cNvPicPr>
            <a:picLocks noChangeAspect="1"/>
          </p:cNvPicPr>
          <p:nvPr/>
        </p:nvPicPr>
        <p:blipFill>
          <a:blip r:embed="rId3"/>
          <a:stretch>
            <a:fillRect/>
          </a:stretch>
        </p:blipFill>
        <p:spPr>
          <a:xfrm>
            <a:off x="576399" y="1508123"/>
            <a:ext cx="2479810" cy="1792425"/>
          </a:xfrm>
          <a:prstGeom prst="rect">
            <a:avLst/>
          </a:prstGeom>
        </p:spPr>
      </p:pic>
      <p:pic>
        <p:nvPicPr>
          <p:cNvPr id="7" name="Picture 6">
            <a:extLst>
              <a:ext uri="{FF2B5EF4-FFF2-40B4-BE49-F238E27FC236}">
                <a16:creationId xmlns:a16="http://schemas.microsoft.com/office/drawing/2014/main" id="{3F86DF74-2757-FF0A-DD2E-5E614837D27E}"/>
              </a:ext>
            </a:extLst>
          </p:cNvPr>
          <p:cNvPicPr>
            <a:picLocks noChangeAspect="1"/>
          </p:cNvPicPr>
          <p:nvPr/>
        </p:nvPicPr>
        <p:blipFill>
          <a:blip r:embed="rId4"/>
          <a:stretch>
            <a:fillRect/>
          </a:stretch>
        </p:blipFill>
        <p:spPr>
          <a:xfrm>
            <a:off x="519062" y="3770279"/>
            <a:ext cx="2537148" cy="1695276"/>
          </a:xfrm>
          <a:prstGeom prst="rect">
            <a:avLst/>
          </a:prstGeom>
        </p:spPr>
      </p:pic>
      <p:sp>
        <p:nvSpPr>
          <p:cNvPr id="3" name="TextBox 2">
            <a:extLst>
              <a:ext uri="{FF2B5EF4-FFF2-40B4-BE49-F238E27FC236}">
                <a16:creationId xmlns:a16="http://schemas.microsoft.com/office/drawing/2014/main" id="{3A6B933F-FED0-D9C1-4302-9B04E3A8C25A}"/>
              </a:ext>
            </a:extLst>
          </p:cNvPr>
          <p:cNvSpPr txBox="1"/>
          <p:nvPr/>
        </p:nvSpPr>
        <p:spPr>
          <a:xfrm>
            <a:off x="3219766" y="3770279"/>
            <a:ext cx="79828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number of 30+ months </a:t>
            </a:r>
            <a:r>
              <a:rPr lang="en-US" dirty="0" err="1"/>
              <a:t>delinq</a:t>
            </a:r>
            <a:r>
              <a:rPr lang="en-US" dirty="0"/>
              <a:t> in the last 2 years have between 8 and 10 as we move towards Charged Off loans</a:t>
            </a:r>
          </a:p>
        </p:txBody>
      </p:sp>
    </p:spTree>
    <p:extLst>
      <p:ext uri="{BB962C8B-B14F-4D97-AF65-F5344CB8AC3E}">
        <p14:creationId xmlns:p14="http://schemas.microsoft.com/office/powerpoint/2010/main" val="46853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989400" y="395289"/>
            <a:ext cx="10213200" cy="627753"/>
          </a:xfrm>
        </p:spPr>
        <p:txBody>
          <a:bodyPr rtlCol="0"/>
          <a:lstStyle/>
          <a:p>
            <a:pPr rtl="0"/>
            <a:r>
              <a:rPr lang="en-GB" dirty="0"/>
              <a:t>Univariate segmented analysis</a:t>
            </a:r>
          </a:p>
        </p:txBody>
      </p:sp>
      <p:sp>
        <p:nvSpPr>
          <p:cNvPr id="8" name="Date Placeholder 47">
            <a:extLst>
              <a:ext uri="{FF2B5EF4-FFF2-40B4-BE49-F238E27FC236}">
                <a16:creationId xmlns:a16="http://schemas.microsoft.com/office/drawing/2014/main" id="{A2B22992-A9A5-438D-A3A8-280E5195CE39}"/>
              </a:ext>
            </a:extLst>
          </p:cNvPr>
          <p:cNvSpPr>
            <a:spLocks noGrp="1"/>
          </p:cNvSpPr>
          <p:nvPr>
            <p:ph type="dt" sz="half" idx="10"/>
          </p:nvPr>
        </p:nvSpPr>
        <p:spPr>
          <a:xfrm>
            <a:off x="450000" y="6357168"/>
            <a:ext cx="1760150" cy="461665"/>
          </a:xfrm>
        </p:spPr>
        <p:txBody>
          <a:bodyPr rtlCol="0"/>
          <a:lstStyle/>
          <a:p>
            <a:pPr rtl="0"/>
            <a:r>
              <a:rPr lang="en-IN"/>
              <a:t>20XX</a:t>
            </a:r>
            <a:endParaRPr lang="en-GB" dirty="0"/>
          </a:p>
        </p:txBody>
      </p:sp>
      <p:sp>
        <p:nvSpPr>
          <p:cNvPr id="9" name="Footer Placeholder 48">
            <a:extLst>
              <a:ext uri="{FF2B5EF4-FFF2-40B4-BE49-F238E27FC236}">
                <a16:creationId xmlns:a16="http://schemas.microsoft.com/office/drawing/2014/main" id="{FF30B247-9087-4CF4-BC45-E112B9D45B37}"/>
              </a:ext>
            </a:extLst>
          </p:cNvPr>
          <p:cNvSpPr>
            <a:spLocks noGrp="1"/>
          </p:cNvSpPr>
          <p:nvPr>
            <p:ph type="ftr" sz="quarter" idx="11"/>
          </p:nvPr>
        </p:nvSpPr>
        <p:spPr>
          <a:xfrm>
            <a:off x="2754312" y="6357600"/>
            <a:ext cx="6683376" cy="460800"/>
          </a:xfrm>
        </p:spPr>
        <p:txBody>
          <a:bodyPr rtlCol="0"/>
          <a:lstStyle/>
          <a:p>
            <a:pPr rtl="0"/>
            <a:r>
              <a:rPr lang="en-GB"/>
              <a:t>Lending Case Study - Atharv and Nikhil</a:t>
            </a:r>
            <a:endParaRPr lang="en-GB" dirty="0"/>
          </a:p>
        </p:txBody>
      </p:sp>
      <p:sp>
        <p:nvSpPr>
          <p:cNvPr id="10" name="Slide Number Placeholder 49">
            <a:extLst>
              <a:ext uri="{FF2B5EF4-FFF2-40B4-BE49-F238E27FC236}">
                <a16:creationId xmlns:a16="http://schemas.microsoft.com/office/drawing/2014/main" id="{01A08221-B499-4596-AFD9-5C9812459168}"/>
              </a:ext>
            </a:extLst>
          </p:cNvPr>
          <p:cNvSpPr>
            <a:spLocks noGrp="1"/>
          </p:cNvSpPr>
          <p:nvPr>
            <p:ph type="sldNum" sz="quarter" idx="12"/>
          </p:nvPr>
        </p:nvSpPr>
        <p:spPr>
          <a:xfrm>
            <a:off x="9982800" y="6357600"/>
            <a:ext cx="1760150" cy="460800"/>
          </a:xfrm>
        </p:spPr>
        <p:txBody>
          <a:bodyPr rtlCol="0"/>
          <a:lstStyle/>
          <a:p>
            <a:pPr rtl="0"/>
            <a:fld id="{D39607A7-8386-47DB-8578-DDEDD194E5D4}" type="slidenum">
              <a:rPr lang="en-GB" smtClean="0"/>
              <a:pPr rtl="0"/>
              <a:t>9</a:t>
            </a:fld>
            <a:endParaRPr lang="en-GB" dirty="0"/>
          </a:p>
        </p:txBody>
      </p:sp>
      <p:sp>
        <p:nvSpPr>
          <p:cNvPr id="16" name="TextBox 15">
            <a:extLst>
              <a:ext uri="{FF2B5EF4-FFF2-40B4-BE49-F238E27FC236}">
                <a16:creationId xmlns:a16="http://schemas.microsoft.com/office/drawing/2014/main" id="{98AC38E5-C3A2-8C35-7F7B-DB88A6023153}"/>
              </a:ext>
            </a:extLst>
          </p:cNvPr>
          <p:cNvSpPr txBox="1"/>
          <p:nvPr/>
        </p:nvSpPr>
        <p:spPr>
          <a:xfrm>
            <a:off x="3396343" y="1508122"/>
            <a:ext cx="8346607"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interest rates which have higher rate of interest tend to have more Charged Off loans.</a:t>
            </a:r>
          </a:p>
        </p:txBody>
      </p:sp>
      <p:pic>
        <p:nvPicPr>
          <p:cNvPr id="21" name="Picture 20">
            <a:extLst>
              <a:ext uri="{FF2B5EF4-FFF2-40B4-BE49-F238E27FC236}">
                <a16:creationId xmlns:a16="http://schemas.microsoft.com/office/drawing/2014/main" id="{99A0764E-00DF-6F0B-208F-3574B93775D3}"/>
              </a:ext>
            </a:extLst>
          </p:cNvPr>
          <p:cNvPicPr>
            <a:picLocks noChangeAspect="1"/>
          </p:cNvPicPr>
          <p:nvPr/>
        </p:nvPicPr>
        <p:blipFill>
          <a:blip r:embed="rId3"/>
          <a:stretch>
            <a:fillRect/>
          </a:stretch>
        </p:blipFill>
        <p:spPr>
          <a:xfrm>
            <a:off x="678377" y="1508122"/>
            <a:ext cx="2479810" cy="1792422"/>
          </a:xfrm>
          <a:prstGeom prst="rect">
            <a:avLst/>
          </a:prstGeom>
        </p:spPr>
      </p:pic>
      <p:pic>
        <p:nvPicPr>
          <p:cNvPr id="3" name="Picture 2">
            <a:extLst>
              <a:ext uri="{FF2B5EF4-FFF2-40B4-BE49-F238E27FC236}">
                <a16:creationId xmlns:a16="http://schemas.microsoft.com/office/drawing/2014/main" id="{2055479A-FF55-128A-574A-EC91D1EBAFD3}"/>
              </a:ext>
            </a:extLst>
          </p:cNvPr>
          <p:cNvPicPr>
            <a:picLocks noChangeAspect="1"/>
          </p:cNvPicPr>
          <p:nvPr/>
        </p:nvPicPr>
        <p:blipFill>
          <a:blip r:embed="rId4"/>
          <a:stretch>
            <a:fillRect/>
          </a:stretch>
        </p:blipFill>
        <p:spPr>
          <a:xfrm>
            <a:off x="678377" y="4079667"/>
            <a:ext cx="10524223" cy="2225478"/>
          </a:xfrm>
          <a:prstGeom prst="rect">
            <a:avLst/>
          </a:prstGeom>
        </p:spPr>
      </p:pic>
      <p:sp>
        <p:nvSpPr>
          <p:cNvPr id="4" name="TextBox 3">
            <a:extLst>
              <a:ext uri="{FF2B5EF4-FFF2-40B4-BE49-F238E27FC236}">
                <a16:creationId xmlns:a16="http://schemas.microsoft.com/office/drawing/2014/main" id="{07C76ECC-F7A2-F8E4-79A8-63BFF6A6DE35}"/>
              </a:ext>
            </a:extLst>
          </p:cNvPr>
          <p:cNvSpPr txBox="1"/>
          <p:nvPr/>
        </p:nvSpPr>
        <p:spPr>
          <a:xfrm>
            <a:off x="3396343" y="2610410"/>
            <a:ext cx="8346607"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loan purpose and number of years of experience has a definite relationship. Debt consolidation tops the list with credit card and other come next but with </a:t>
            </a:r>
            <a:r>
              <a:rPr lang="en-US"/>
              <a:t>lesser significance</a:t>
            </a:r>
            <a:endParaRPr lang="en-US" dirty="0"/>
          </a:p>
        </p:txBody>
      </p:sp>
    </p:spTree>
    <p:extLst>
      <p:ext uri="{BB962C8B-B14F-4D97-AF65-F5344CB8AC3E}">
        <p14:creationId xmlns:p14="http://schemas.microsoft.com/office/powerpoint/2010/main" val="3502304521"/>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878_TF11158769_Win32" id="{F3F8FE87-2361-4B19-BDA6-013BEA194ACE}" vid="{B1F7F5A5-1557-4D8C-AB94-3B1042AF8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1309999-888E-44BA-A188-888AF21B1F1C}">
  <ds:schemaRefs>
    <ds:schemaRef ds:uri="http://schemas.microsoft.com/sharepoint/v3/contenttype/forms"/>
  </ds:schemaRefs>
</ds:datastoreItem>
</file>

<file path=customXml/itemProps2.xml><?xml version="1.0" encoding="utf-8"?>
<ds:datastoreItem xmlns:ds="http://schemas.openxmlformats.org/officeDocument/2006/customXml" ds:itemID="{2579673F-CE33-48F3-A011-3563BBD946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CF82A0-F4E3-45B7-AF6D-1D89198889C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FrostyVTI</Template>
  <TotalTime>2122</TotalTime>
  <Words>1636</Words>
  <Application>Microsoft Macintosh PowerPoint</Application>
  <PresentationFormat>Widescreen</PresentationFormat>
  <Paragraphs>218</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 Next LT Pro</vt:lpstr>
      <vt:lpstr>Calibri</vt:lpstr>
      <vt:lpstr>Goudy Old Style</vt:lpstr>
      <vt:lpstr>Wingdings</vt:lpstr>
      <vt:lpstr>FrostyVTI</vt:lpstr>
      <vt:lpstr>Lending Loan Case Study</vt:lpstr>
      <vt:lpstr>Agenda</vt:lpstr>
      <vt:lpstr>Introduction</vt:lpstr>
      <vt:lpstr>Data Analysis</vt:lpstr>
      <vt:lpstr>Data Identification and Cleansing</vt:lpstr>
      <vt:lpstr>Univariate analysis</vt:lpstr>
      <vt:lpstr>Univariate segmented analysis</vt:lpstr>
      <vt:lpstr>Univariate segmented analysis</vt:lpstr>
      <vt:lpstr>Univariate segmented analysis</vt:lpstr>
      <vt:lpstr>Univariate segmented analysis</vt:lpstr>
      <vt:lpstr>Univariate Segmented Analysis</vt:lpstr>
      <vt:lpstr>Univariate Segmented Analysis</vt:lpstr>
      <vt:lpstr>Univariate Segmented Analysis</vt:lpstr>
      <vt:lpstr>Univariate Segmented Analysis</vt:lpstr>
      <vt:lpstr>Univariate Segmented Analysis</vt:lpstr>
      <vt:lpstr>Univariate segmented analysis</vt:lpstr>
      <vt:lpstr>Bi and Multi variate analysis</vt:lpstr>
      <vt:lpstr>Bi and Multi variate analysis</vt:lpstr>
      <vt:lpstr>Bi and Multi variate analysis</vt:lpstr>
      <vt:lpstr>Bi and Multi variate analysis</vt:lpstr>
      <vt:lpstr>Bi and Multi variate analysis</vt:lpstr>
      <vt:lpstr>Deciding Factors</vt:lpstr>
      <vt:lpstr>Summary </vt:lpstr>
      <vt:lpstr>Team</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Loan Case Study</dc:title>
  <dc:subject/>
  <dc:creator>Nikhil Mothkuri</dc:creator>
  <cp:keywords/>
  <dc:description/>
  <cp:lastModifiedBy>Nikhil Mothkuri</cp:lastModifiedBy>
  <cp:revision>2</cp:revision>
  <dcterms:created xsi:type="dcterms:W3CDTF">2023-07-02T12:12:06Z</dcterms:created>
  <dcterms:modified xsi:type="dcterms:W3CDTF">2023-07-04T12:52:03Z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